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69" r:id="rId5"/>
    <p:sldId id="277" r:id="rId6"/>
    <p:sldId id="288" r:id="rId7"/>
    <p:sldId id="289" r:id="rId8"/>
    <p:sldId id="308" r:id="rId9"/>
    <p:sldId id="320" r:id="rId10"/>
    <p:sldId id="321" r:id="rId11"/>
    <p:sldId id="323" r:id="rId12"/>
    <p:sldId id="322" r:id="rId13"/>
    <p:sldId id="309" r:id="rId14"/>
    <p:sldId id="290" r:id="rId15"/>
    <p:sldId id="310" r:id="rId16"/>
    <p:sldId id="297" r:id="rId17"/>
    <p:sldId id="295" r:id="rId18"/>
    <p:sldId id="296" r:id="rId19"/>
    <p:sldId id="311" r:id="rId20"/>
    <p:sldId id="312" r:id="rId21"/>
    <p:sldId id="313" r:id="rId22"/>
    <p:sldId id="314" r:id="rId23"/>
    <p:sldId id="315" r:id="rId24"/>
    <p:sldId id="316" r:id="rId25"/>
    <p:sldId id="317" r:id="rId26"/>
    <p:sldId id="318" r:id="rId27"/>
    <p:sldId id="319" r:id="rId28"/>
    <p:sldId id="324" r:id="rId29"/>
    <p:sldId id="286" r:id="rId30"/>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27F97BB-C833-4FB7-BDE5-3F7075034690}" styleName="Estilo temático 2 - Énfasis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Estilo temático 2 - Énfasis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248"/>
    <p:restoredTop sz="94632"/>
  </p:normalViewPr>
  <p:slideViewPr>
    <p:cSldViewPr snapToGrid="0" snapToObjects="1">
      <p:cViewPr varScale="1">
        <p:scale>
          <a:sx n="74" d="100"/>
          <a:sy n="74" d="100"/>
        </p:scale>
        <p:origin x="40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FAC35B-EC04-4DA4-8A63-202921B6966C}" type="doc">
      <dgm:prSet loTypeId="urn:microsoft.com/office/officeart/2005/8/layout/lProcess3" loCatId="process" qsTypeId="urn:microsoft.com/office/officeart/2005/8/quickstyle/simple1" qsCatId="simple" csTypeId="urn:microsoft.com/office/officeart/2005/8/colors/accent1_2" csCatId="accent1"/>
      <dgm:spPr/>
      <dgm:t>
        <a:bodyPr/>
        <a:lstStyle/>
        <a:p>
          <a:endParaRPr lang="es-ES"/>
        </a:p>
      </dgm:t>
    </dgm:pt>
    <dgm:pt modelId="{D5A1692F-988C-4CA7-8AD0-E01BE3182A4B}">
      <dgm:prSet/>
      <dgm:spPr/>
      <dgm:t>
        <a:bodyPr/>
        <a:lstStyle/>
        <a:p>
          <a:pPr rtl="0"/>
          <a:r>
            <a:rPr lang="es-ES" b="1" smtClean="0"/>
            <a:t>Arraigo (mecanismo de regularización para quienes están en situación irregular)</a:t>
          </a:r>
          <a:r>
            <a:rPr lang="es-ES" smtClean="0"/>
            <a:t>:</a:t>
          </a:r>
          <a:endParaRPr lang="es-ES"/>
        </a:p>
      </dgm:t>
    </dgm:pt>
    <dgm:pt modelId="{E1E16C14-AB30-4672-BDD6-701A462D218E}" type="parTrans" cxnId="{F5B166F8-B7CE-4E19-9CC1-101349C155C2}">
      <dgm:prSet/>
      <dgm:spPr/>
      <dgm:t>
        <a:bodyPr/>
        <a:lstStyle/>
        <a:p>
          <a:endParaRPr lang="es-ES"/>
        </a:p>
      </dgm:t>
    </dgm:pt>
    <dgm:pt modelId="{8F898BF8-B122-4DF6-B399-8E2AFAEFE720}" type="sibTrans" cxnId="{F5B166F8-B7CE-4E19-9CC1-101349C155C2}">
      <dgm:prSet/>
      <dgm:spPr/>
      <dgm:t>
        <a:bodyPr/>
        <a:lstStyle/>
        <a:p>
          <a:endParaRPr lang="es-ES"/>
        </a:p>
      </dgm:t>
    </dgm:pt>
    <dgm:pt modelId="{42A8D412-7123-4BF4-81BE-0EF07F9B516B}">
      <dgm:prSet/>
      <dgm:spPr/>
      <dgm:t>
        <a:bodyPr/>
        <a:lstStyle/>
        <a:p>
          <a:pPr rtl="0"/>
          <a:r>
            <a:rPr lang="es-ES" b="1" smtClean="0"/>
            <a:t>Arraigo social</a:t>
          </a:r>
          <a:r>
            <a:rPr lang="es-ES" smtClean="0"/>
            <a:t>: Requiere haber vivido en España al menos tres años, tener una oferta de trabajo o medios de vida y demostrar integración social (por ejemplo, mediante redes sociales, familiares o participación en actividades).</a:t>
          </a:r>
          <a:endParaRPr lang="es-ES"/>
        </a:p>
      </dgm:t>
    </dgm:pt>
    <dgm:pt modelId="{541814C4-1C96-4422-91CF-D17C6E62263C}" type="parTrans" cxnId="{41F52167-94D4-4918-83B3-9D05DF790E94}">
      <dgm:prSet/>
      <dgm:spPr/>
      <dgm:t>
        <a:bodyPr/>
        <a:lstStyle/>
        <a:p>
          <a:endParaRPr lang="es-ES"/>
        </a:p>
      </dgm:t>
    </dgm:pt>
    <dgm:pt modelId="{62B5AFDB-64C4-414E-9821-4C1DCFBCCA4E}" type="sibTrans" cxnId="{41F52167-94D4-4918-83B3-9D05DF790E94}">
      <dgm:prSet/>
      <dgm:spPr/>
      <dgm:t>
        <a:bodyPr/>
        <a:lstStyle/>
        <a:p>
          <a:endParaRPr lang="es-ES"/>
        </a:p>
      </dgm:t>
    </dgm:pt>
    <dgm:pt modelId="{FA0D72F8-099D-4442-9344-14FD35181608}">
      <dgm:prSet/>
      <dgm:spPr/>
      <dgm:t>
        <a:bodyPr/>
        <a:lstStyle/>
        <a:p>
          <a:pPr rtl="0"/>
          <a:r>
            <a:rPr lang="es-ES" b="1" smtClean="0"/>
            <a:t>Arraigo laboral</a:t>
          </a:r>
          <a:r>
            <a:rPr lang="es-ES" smtClean="0"/>
            <a:t>: Aplica a personas que han residido al menos dos años en España y pueden demostrar haber trabajado durante al menos seis meses sin documentos legales.</a:t>
          </a:r>
          <a:endParaRPr lang="es-ES"/>
        </a:p>
      </dgm:t>
    </dgm:pt>
    <dgm:pt modelId="{DC88C94E-7437-478B-9EE0-C579514D712A}" type="parTrans" cxnId="{2F2529E7-9991-49AC-8FB2-DD0B4C14F5A7}">
      <dgm:prSet/>
      <dgm:spPr/>
      <dgm:t>
        <a:bodyPr/>
        <a:lstStyle/>
        <a:p>
          <a:endParaRPr lang="es-ES"/>
        </a:p>
      </dgm:t>
    </dgm:pt>
    <dgm:pt modelId="{4AB7ABD0-8BED-45C6-8183-B75250AA27D3}" type="sibTrans" cxnId="{2F2529E7-9991-49AC-8FB2-DD0B4C14F5A7}">
      <dgm:prSet/>
      <dgm:spPr/>
      <dgm:t>
        <a:bodyPr/>
        <a:lstStyle/>
        <a:p>
          <a:endParaRPr lang="es-ES"/>
        </a:p>
      </dgm:t>
    </dgm:pt>
    <dgm:pt modelId="{A926A431-7E41-4B76-869D-EEE9645A3A52}">
      <dgm:prSet/>
      <dgm:spPr/>
      <dgm:t>
        <a:bodyPr/>
        <a:lstStyle/>
        <a:p>
          <a:pPr rtl="0"/>
          <a:r>
            <a:rPr lang="es-ES" b="1" smtClean="0"/>
            <a:t>Arraigo familiar</a:t>
          </a:r>
          <a:r>
            <a:rPr lang="es-ES" smtClean="0"/>
            <a:t>: Es para quienes tienen vínculos directos con ciudadanos españoles, como hijos o padres.</a:t>
          </a:r>
          <a:endParaRPr lang="es-ES"/>
        </a:p>
      </dgm:t>
    </dgm:pt>
    <dgm:pt modelId="{52A0E0E1-CF11-4116-863E-3FDDDDB0CA6A}" type="parTrans" cxnId="{6882F035-760D-47C6-A668-04D0A38824CD}">
      <dgm:prSet/>
      <dgm:spPr/>
      <dgm:t>
        <a:bodyPr/>
        <a:lstStyle/>
        <a:p>
          <a:endParaRPr lang="es-ES"/>
        </a:p>
      </dgm:t>
    </dgm:pt>
    <dgm:pt modelId="{CF2F8C73-9862-4533-AD6F-45AD1E007512}" type="sibTrans" cxnId="{6882F035-760D-47C6-A668-04D0A38824CD}">
      <dgm:prSet/>
      <dgm:spPr/>
      <dgm:t>
        <a:bodyPr/>
        <a:lstStyle/>
        <a:p>
          <a:endParaRPr lang="es-ES"/>
        </a:p>
      </dgm:t>
    </dgm:pt>
    <dgm:pt modelId="{0ECCB50F-14DF-48E7-93C4-3FC0370A129B}" type="pres">
      <dgm:prSet presAssocID="{48FAC35B-EC04-4DA4-8A63-202921B6966C}" presName="Name0" presStyleCnt="0">
        <dgm:presLayoutVars>
          <dgm:chPref val="3"/>
          <dgm:dir/>
          <dgm:animLvl val="lvl"/>
          <dgm:resizeHandles/>
        </dgm:presLayoutVars>
      </dgm:prSet>
      <dgm:spPr/>
    </dgm:pt>
    <dgm:pt modelId="{FC6A0B5E-8E2C-4A9B-AA28-8308CD052C92}" type="pres">
      <dgm:prSet presAssocID="{D5A1692F-988C-4CA7-8AD0-E01BE3182A4B}" presName="horFlow" presStyleCnt="0"/>
      <dgm:spPr/>
    </dgm:pt>
    <dgm:pt modelId="{54737A16-05F4-4E2B-B8D6-26A5A51AF15B}" type="pres">
      <dgm:prSet presAssocID="{D5A1692F-988C-4CA7-8AD0-E01BE3182A4B}" presName="bigChev" presStyleLbl="node1" presStyleIdx="0" presStyleCnt="1"/>
      <dgm:spPr/>
    </dgm:pt>
    <dgm:pt modelId="{2304839D-E47B-4942-9A73-947BDB1E069A}" type="pres">
      <dgm:prSet presAssocID="{541814C4-1C96-4422-91CF-D17C6E62263C}" presName="parTrans" presStyleCnt="0"/>
      <dgm:spPr/>
    </dgm:pt>
    <dgm:pt modelId="{0AAA5366-4157-4451-ACAC-EF026073AD8D}" type="pres">
      <dgm:prSet presAssocID="{42A8D412-7123-4BF4-81BE-0EF07F9B516B}" presName="node" presStyleLbl="alignAccFollowNode1" presStyleIdx="0" presStyleCnt="3">
        <dgm:presLayoutVars>
          <dgm:bulletEnabled val="1"/>
        </dgm:presLayoutVars>
      </dgm:prSet>
      <dgm:spPr/>
    </dgm:pt>
    <dgm:pt modelId="{D0925C3F-2F1D-4B15-8D36-2C40CDE6BF64}" type="pres">
      <dgm:prSet presAssocID="{62B5AFDB-64C4-414E-9821-4C1DCFBCCA4E}" presName="sibTrans" presStyleCnt="0"/>
      <dgm:spPr/>
    </dgm:pt>
    <dgm:pt modelId="{EF6A5036-071D-4828-AD61-6EA50B2C1983}" type="pres">
      <dgm:prSet presAssocID="{FA0D72F8-099D-4442-9344-14FD35181608}" presName="node" presStyleLbl="alignAccFollowNode1" presStyleIdx="1" presStyleCnt="3">
        <dgm:presLayoutVars>
          <dgm:bulletEnabled val="1"/>
        </dgm:presLayoutVars>
      </dgm:prSet>
      <dgm:spPr/>
    </dgm:pt>
    <dgm:pt modelId="{5058CDBD-B9A9-4122-B0DB-1D9A592A1139}" type="pres">
      <dgm:prSet presAssocID="{4AB7ABD0-8BED-45C6-8183-B75250AA27D3}" presName="sibTrans" presStyleCnt="0"/>
      <dgm:spPr/>
    </dgm:pt>
    <dgm:pt modelId="{31558498-FCB8-4394-95FB-2B04BF28CD42}" type="pres">
      <dgm:prSet presAssocID="{A926A431-7E41-4B76-869D-EEE9645A3A52}" presName="node" presStyleLbl="alignAccFollowNode1" presStyleIdx="2" presStyleCnt="3">
        <dgm:presLayoutVars>
          <dgm:bulletEnabled val="1"/>
        </dgm:presLayoutVars>
      </dgm:prSet>
      <dgm:spPr/>
    </dgm:pt>
  </dgm:ptLst>
  <dgm:cxnLst>
    <dgm:cxn modelId="{DBB76D4F-9607-4393-A113-62AAE21526B0}" type="presOf" srcId="{FA0D72F8-099D-4442-9344-14FD35181608}" destId="{EF6A5036-071D-4828-AD61-6EA50B2C1983}" srcOrd="0" destOrd="0" presId="urn:microsoft.com/office/officeart/2005/8/layout/lProcess3"/>
    <dgm:cxn modelId="{715EC644-3741-4D5E-9CDC-1C59E75BB13F}" type="presOf" srcId="{42A8D412-7123-4BF4-81BE-0EF07F9B516B}" destId="{0AAA5366-4157-4451-ACAC-EF026073AD8D}" srcOrd="0" destOrd="0" presId="urn:microsoft.com/office/officeart/2005/8/layout/lProcess3"/>
    <dgm:cxn modelId="{2F2529E7-9991-49AC-8FB2-DD0B4C14F5A7}" srcId="{D5A1692F-988C-4CA7-8AD0-E01BE3182A4B}" destId="{FA0D72F8-099D-4442-9344-14FD35181608}" srcOrd="1" destOrd="0" parTransId="{DC88C94E-7437-478B-9EE0-C579514D712A}" sibTransId="{4AB7ABD0-8BED-45C6-8183-B75250AA27D3}"/>
    <dgm:cxn modelId="{9CE19A45-AD8B-4A87-9FAF-D8328B81C931}" type="presOf" srcId="{A926A431-7E41-4B76-869D-EEE9645A3A52}" destId="{31558498-FCB8-4394-95FB-2B04BF28CD42}" srcOrd="0" destOrd="0" presId="urn:microsoft.com/office/officeart/2005/8/layout/lProcess3"/>
    <dgm:cxn modelId="{41F52167-94D4-4918-83B3-9D05DF790E94}" srcId="{D5A1692F-988C-4CA7-8AD0-E01BE3182A4B}" destId="{42A8D412-7123-4BF4-81BE-0EF07F9B516B}" srcOrd="0" destOrd="0" parTransId="{541814C4-1C96-4422-91CF-D17C6E62263C}" sibTransId="{62B5AFDB-64C4-414E-9821-4C1DCFBCCA4E}"/>
    <dgm:cxn modelId="{0C1858D3-A0FC-4660-BBB4-24B76E600000}" type="presOf" srcId="{D5A1692F-988C-4CA7-8AD0-E01BE3182A4B}" destId="{54737A16-05F4-4E2B-B8D6-26A5A51AF15B}" srcOrd="0" destOrd="0" presId="urn:microsoft.com/office/officeart/2005/8/layout/lProcess3"/>
    <dgm:cxn modelId="{E85BD614-94C5-42C8-97B7-677CA51D400E}" type="presOf" srcId="{48FAC35B-EC04-4DA4-8A63-202921B6966C}" destId="{0ECCB50F-14DF-48E7-93C4-3FC0370A129B}" srcOrd="0" destOrd="0" presId="urn:microsoft.com/office/officeart/2005/8/layout/lProcess3"/>
    <dgm:cxn modelId="{6882F035-760D-47C6-A668-04D0A38824CD}" srcId="{D5A1692F-988C-4CA7-8AD0-E01BE3182A4B}" destId="{A926A431-7E41-4B76-869D-EEE9645A3A52}" srcOrd="2" destOrd="0" parTransId="{52A0E0E1-CF11-4116-863E-3FDDDDB0CA6A}" sibTransId="{CF2F8C73-9862-4533-AD6F-45AD1E007512}"/>
    <dgm:cxn modelId="{F5B166F8-B7CE-4E19-9CC1-101349C155C2}" srcId="{48FAC35B-EC04-4DA4-8A63-202921B6966C}" destId="{D5A1692F-988C-4CA7-8AD0-E01BE3182A4B}" srcOrd="0" destOrd="0" parTransId="{E1E16C14-AB30-4672-BDD6-701A462D218E}" sibTransId="{8F898BF8-B122-4DF6-B399-8E2AFAEFE720}"/>
    <dgm:cxn modelId="{78D02B02-92E4-4224-9AE5-A4218FBEFD52}" type="presParOf" srcId="{0ECCB50F-14DF-48E7-93C4-3FC0370A129B}" destId="{FC6A0B5E-8E2C-4A9B-AA28-8308CD052C92}" srcOrd="0" destOrd="0" presId="urn:microsoft.com/office/officeart/2005/8/layout/lProcess3"/>
    <dgm:cxn modelId="{F538D00D-C285-4D35-8105-CE312DACFB6C}" type="presParOf" srcId="{FC6A0B5E-8E2C-4A9B-AA28-8308CD052C92}" destId="{54737A16-05F4-4E2B-B8D6-26A5A51AF15B}" srcOrd="0" destOrd="0" presId="urn:microsoft.com/office/officeart/2005/8/layout/lProcess3"/>
    <dgm:cxn modelId="{CBB2558B-38D6-4563-95A0-A962A9F4A26F}" type="presParOf" srcId="{FC6A0B5E-8E2C-4A9B-AA28-8308CD052C92}" destId="{2304839D-E47B-4942-9A73-947BDB1E069A}" srcOrd="1" destOrd="0" presId="urn:microsoft.com/office/officeart/2005/8/layout/lProcess3"/>
    <dgm:cxn modelId="{928C94BD-7893-4045-986B-928C50397159}" type="presParOf" srcId="{FC6A0B5E-8E2C-4A9B-AA28-8308CD052C92}" destId="{0AAA5366-4157-4451-ACAC-EF026073AD8D}" srcOrd="2" destOrd="0" presId="urn:microsoft.com/office/officeart/2005/8/layout/lProcess3"/>
    <dgm:cxn modelId="{DBA52CC8-E648-4245-BE49-D61987F8809F}" type="presParOf" srcId="{FC6A0B5E-8E2C-4A9B-AA28-8308CD052C92}" destId="{D0925C3F-2F1D-4B15-8D36-2C40CDE6BF64}" srcOrd="3" destOrd="0" presId="urn:microsoft.com/office/officeart/2005/8/layout/lProcess3"/>
    <dgm:cxn modelId="{40D22B01-5B82-40FE-B287-A33EDC79F01C}" type="presParOf" srcId="{FC6A0B5E-8E2C-4A9B-AA28-8308CD052C92}" destId="{EF6A5036-071D-4828-AD61-6EA50B2C1983}" srcOrd="4" destOrd="0" presId="urn:microsoft.com/office/officeart/2005/8/layout/lProcess3"/>
    <dgm:cxn modelId="{4766EE03-89F5-404B-B1A1-E2A11E3D9A3E}" type="presParOf" srcId="{FC6A0B5E-8E2C-4A9B-AA28-8308CD052C92}" destId="{5058CDBD-B9A9-4122-B0DB-1D9A592A1139}" srcOrd="5" destOrd="0" presId="urn:microsoft.com/office/officeart/2005/8/layout/lProcess3"/>
    <dgm:cxn modelId="{5941C0CF-6FDF-4813-ABC6-304E35905774}" type="presParOf" srcId="{FC6A0B5E-8E2C-4A9B-AA28-8308CD052C92}" destId="{31558498-FCB8-4394-95FB-2B04BF28CD42}" srcOrd="6"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76C0327-09E4-4D9F-B282-24A1973B4C7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s-ES"/>
        </a:p>
      </dgm:t>
    </dgm:pt>
    <dgm:pt modelId="{E8B883BB-1D9E-4517-9E67-F2ED56DF8C3C}">
      <dgm:prSet/>
      <dgm:spPr/>
      <dgm:t>
        <a:bodyPr/>
        <a:lstStyle/>
        <a:p>
          <a:pPr rtl="0"/>
          <a:r>
            <a:rPr lang="es-ES" dirty="0" smtClean="0"/>
            <a:t>En la práctica, nos encontramos con que los requisitos administrativos exigidos por la normativa para obtener estas autorizaciones, tanto en el país de origen como ya en territorio español, son muy difíciles de conseguir en el contexto actual.  Se dan cuatro situaciones principalmente: </a:t>
          </a:r>
          <a:endParaRPr lang="es-ES" dirty="0"/>
        </a:p>
      </dgm:t>
    </dgm:pt>
    <dgm:pt modelId="{CB7ED07F-22AF-4EF7-BE03-A57F946F0158}" type="parTrans" cxnId="{2402F2D3-2EA1-4F6B-850D-B05C86AEFFEA}">
      <dgm:prSet/>
      <dgm:spPr/>
      <dgm:t>
        <a:bodyPr/>
        <a:lstStyle/>
        <a:p>
          <a:endParaRPr lang="es-ES"/>
        </a:p>
      </dgm:t>
    </dgm:pt>
    <dgm:pt modelId="{703B95BE-A27C-4F52-BC3C-6CCF915AA33C}" type="sibTrans" cxnId="{2402F2D3-2EA1-4F6B-850D-B05C86AEFFEA}">
      <dgm:prSet/>
      <dgm:spPr/>
      <dgm:t>
        <a:bodyPr/>
        <a:lstStyle/>
        <a:p>
          <a:endParaRPr lang="es-ES"/>
        </a:p>
      </dgm:t>
    </dgm:pt>
    <dgm:pt modelId="{F1FEF214-B703-4109-A385-7226F6AD9955}">
      <dgm:prSet/>
      <dgm:spPr/>
      <dgm:t>
        <a:bodyPr/>
        <a:lstStyle/>
        <a:p>
          <a:pPr rtl="0"/>
          <a:r>
            <a:rPr lang="es-ES" dirty="0" smtClean="0"/>
            <a:t>Las tradicionales vías de entrada existentes son ineficaces, selectivas y no responden siquiera a las demandas del mercado laboral. La consecuencia es que una gran mayoría de personas encuentra en la entrada como turista la única vía para llegar a España y tratar de tramitar las autorizaciones ya en el país, o en el peor de los casos, arriesgan su vida en peligrosas travesías por mar. </a:t>
          </a:r>
          <a:endParaRPr lang="es-ES" dirty="0"/>
        </a:p>
      </dgm:t>
    </dgm:pt>
    <dgm:pt modelId="{2A01AC4D-09F4-4B3F-BD52-64A4D69EF3CE}" type="parTrans" cxnId="{3D826D2D-230C-44F9-940A-3B4D5FE5D0EA}">
      <dgm:prSet/>
      <dgm:spPr/>
      <dgm:t>
        <a:bodyPr/>
        <a:lstStyle/>
        <a:p>
          <a:endParaRPr lang="es-ES"/>
        </a:p>
      </dgm:t>
    </dgm:pt>
    <dgm:pt modelId="{A42F400E-E43E-4017-A27F-1AB254826F0F}" type="sibTrans" cxnId="{3D826D2D-230C-44F9-940A-3B4D5FE5D0EA}">
      <dgm:prSet/>
      <dgm:spPr/>
      <dgm:t>
        <a:bodyPr/>
        <a:lstStyle/>
        <a:p>
          <a:endParaRPr lang="es-ES"/>
        </a:p>
      </dgm:t>
    </dgm:pt>
    <dgm:pt modelId="{903BA4BD-5813-40E5-8C2C-50A0A9A121C7}">
      <dgm:prSet/>
      <dgm:spPr/>
      <dgm:t>
        <a:bodyPr/>
        <a:lstStyle/>
        <a:p>
          <a:pPr rtl="0"/>
          <a:r>
            <a:rPr lang="es-ES" dirty="0" smtClean="0"/>
            <a:t>Cuando se encuentran en España, los rigurosos requisitos para conseguir las autorizaciones de residencia y trabajo tampoco se ajustan a la demanda del mercado laboral, siendo muy difícil encontrar ofertas de empleo que cumplan los criterios establecidos por la ley y teniendo que esperar entre 2 y 3 años como mínimo de estancia en el país antes de poder realizar la solicitud.</a:t>
          </a:r>
          <a:endParaRPr lang="es-ES" dirty="0"/>
        </a:p>
      </dgm:t>
    </dgm:pt>
    <dgm:pt modelId="{8E37BD4E-20B8-41A1-ABAC-D8016B170363}" type="parTrans" cxnId="{79D87BA2-B12F-4796-BF04-2A0AE62BE14C}">
      <dgm:prSet/>
      <dgm:spPr/>
      <dgm:t>
        <a:bodyPr/>
        <a:lstStyle/>
        <a:p>
          <a:endParaRPr lang="es-ES"/>
        </a:p>
      </dgm:t>
    </dgm:pt>
    <dgm:pt modelId="{37577A7D-8C27-404B-9398-E1AA84D71EA4}" type="sibTrans" cxnId="{79D87BA2-B12F-4796-BF04-2A0AE62BE14C}">
      <dgm:prSet/>
      <dgm:spPr/>
      <dgm:t>
        <a:bodyPr/>
        <a:lstStyle/>
        <a:p>
          <a:endParaRPr lang="es-ES"/>
        </a:p>
      </dgm:t>
    </dgm:pt>
    <dgm:pt modelId="{4CDE4D05-5E9A-4A0F-A24F-E885E098B666}">
      <dgm:prSet/>
      <dgm:spPr/>
      <dgm:t>
        <a:bodyPr/>
        <a:lstStyle/>
        <a:p>
          <a:pPr rtl="0"/>
          <a:r>
            <a:rPr lang="es-ES" dirty="0" smtClean="0"/>
            <a:t>En numerosas ocasiones, las personas que consiguen las autorizaciones de residencia y trabajo y que llevan más de 4 y 5 años en España, las pierden porque no cumplen los requisitos exigidos por el Reglamento para tramitar la renovación y vuelven a entrar en el ciclo de la irregularidad. </a:t>
          </a:r>
          <a:endParaRPr lang="es-ES" dirty="0"/>
        </a:p>
      </dgm:t>
    </dgm:pt>
    <dgm:pt modelId="{C16FF8DD-7438-4D8A-B197-D7C55BA9ABCA}" type="parTrans" cxnId="{EECD2C58-C1C7-4516-A9A0-0144F5CC29C1}">
      <dgm:prSet/>
      <dgm:spPr/>
      <dgm:t>
        <a:bodyPr/>
        <a:lstStyle/>
        <a:p>
          <a:endParaRPr lang="es-ES"/>
        </a:p>
      </dgm:t>
    </dgm:pt>
    <dgm:pt modelId="{92E4E518-DBAF-4988-8F53-1E36C03DC974}" type="sibTrans" cxnId="{EECD2C58-C1C7-4516-A9A0-0144F5CC29C1}">
      <dgm:prSet/>
      <dgm:spPr/>
      <dgm:t>
        <a:bodyPr/>
        <a:lstStyle/>
        <a:p>
          <a:endParaRPr lang="es-ES"/>
        </a:p>
      </dgm:t>
    </dgm:pt>
    <dgm:pt modelId="{FDF8E877-95F6-42AB-9C23-0D612FC39184}">
      <dgm:prSet/>
      <dgm:spPr/>
      <dgm:t>
        <a:bodyPr/>
        <a:lstStyle/>
        <a:p>
          <a:pPr rtl="0"/>
          <a:r>
            <a:rPr lang="es-ES" dirty="0" smtClean="0"/>
            <a:t>• En el caso de las personas solicitantes de protección internacional que han comenzado a rehacer su vida en España durante la tramitación y pierden sus autorizaciones al recibir una denegación, se quedan sin trabajo, sin derechos y sin posibilidad de continuar en el país en situación administrativa regular. (En el año 2020 fueron admitidas solo el 5% de las solicitudes, 109.161 personas quedaron desamparadas, convirtiendo a España en uno de los países europeos con menor tasa de reconocimiento del derecho de asilo)</a:t>
          </a:r>
          <a:endParaRPr lang="es-ES" dirty="0"/>
        </a:p>
      </dgm:t>
    </dgm:pt>
    <dgm:pt modelId="{3EFF2661-49DA-4690-BA8D-6CE7D3EC47EC}" type="parTrans" cxnId="{CE1F20D5-BA0C-47DC-A9B9-22AA30F1197C}">
      <dgm:prSet/>
      <dgm:spPr/>
    </dgm:pt>
    <dgm:pt modelId="{BB32724B-1425-4DEC-B942-D83EB2E49841}" type="sibTrans" cxnId="{CE1F20D5-BA0C-47DC-A9B9-22AA30F1197C}">
      <dgm:prSet/>
      <dgm:spPr/>
    </dgm:pt>
    <dgm:pt modelId="{0E2B9F9A-49D7-494B-A0D5-38908769A31C}" type="pres">
      <dgm:prSet presAssocID="{476C0327-09E4-4D9F-B282-24A1973B4C7D}" presName="Name0" presStyleCnt="0">
        <dgm:presLayoutVars>
          <dgm:dir/>
          <dgm:animLvl val="lvl"/>
          <dgm:resizeHandles val="exact"/>
        </dgm:presLayoutVars>
      </dgm:prSet>
      <dgm:spPr/>
    </dgm:pt>
    <dgm:pt modelId="{4AFEC8E1-3B74-42A9-98E9-9EC2B99CF7C7}" type="pres">
      <dgm:prSet presAssocID="{E8B883BB-1D9E-4517-9E67-F2ED56DF8C3C}" presName="linNode" presStyleCnt="0"/>
      <dgm:spPr/>
    </dgm:pt>
    <dgm:pt modelId="{87CBA210-D49F-43AF-B9F6-6C0E65208EB3}" type="pres">
      <dgm:prSet presAssocID="{E8B883BB-1D9E-4517-9E67-F2ED56DF8C3C}" presName="parentText" presStyleLbl="node1" presStyleIdx="0" presStyleCnt="1">
        <dgm:presLayoutVars>
          <dgm:chMax val="1"/>
          <dgm:bulletEnabled val="1"/>
        </dgm:presLayoutVars>
      </dgm:prSet>
      <dgm:spPr/>
      <dgm:t>
        <a:bodyPr/>
        <a:lstStyle/>
        <a:p>
          <a:endParaRPr lang="es-ES"/>
        </a:p>
      </dgm:t>
    </dgm:pt>
    <dgm:pt modelId="{23E17FAD-6125-4F86-92F5-FB4D8EBEBF9C}" type="pres">
      <dgm:prSet presAssocID="{E8B883BB-1D9E-4517-9E67-F2ED56DF8C3C}" presName="descendantText" presStyleLbl="alignAccFollowNode1" presStyleIdx="0" presStyleCnt="1">
        <dgm:presLayoutVars>
          <dgm:bulletEnabled val="1"/>
        </dgm:presLayoutVars>
      </dgm:prSet>
      <dgm:spPr/>
      <dgm:t>
        <a:bodyPr/>
        <a:lstStyle/>
        <a:p>
          <a:endParaRPr lang="es-ES"/>
        </a:p>
      </dgm:t>
    </dgm:pt>
  </dgm:ptLst>
  <dgm:cxnLst>
    <dgm:cxn modelId="{114B8034-F973-4038-A3EC-6DF845198F89}" type="presOf" srcId="{4CDE4D05-5E9A-4A0F-A24F-E885E098B666}" destId="{23E17FAD-6125-4F86-92F5-FB4D8EBEBF9C}" srcOrd="0" destOrd="2" presId="urn:microsoft.com/office/officeart/2005/8/layout/vList5"/>
    <dgm:cxn modelId="{B57671FB-6FA4-46CF-8419-8C439AEB62FD}" type="presOf" srcId="{FDF8E877-95F6-42AB-9C23-0D612FC39184}" destId="{23E17FAD-6125-4F86-92F5-FB4D8EBEBF9C}" srcOrd="0" destOrd="3" presId="urn:microsoft.com/office/officeart/2005/8/layout/vList5"/>
    <dgm:cxn modelId="{24436148-DF0D-4FF3-99CE-4FD78454627A}" type="presOf" srcId="{476C0327-09E4-4D9F-B282-24A1973B4C7D}" destId="{0E2B9F9A-49D7-494B-A0D5-38908769A31C}" srcOrd="0" destOrd="0" presId="urn:microsoft.com/office/officeart/2005/8/layout/vList5"/>
    <dgm:cxn modelId="{3D826D2D-230C-44F9-940A-3B4D5FE5D0EA}" srcId="{E8B883BB-1D9E-4517-9E67-F2ED56DF8C3C}" destId="{F1FEF214-B703-4109-A385-7226F6AD9955}" srcOrd="0" destOrd="0" parTransId="{2A01AC4D-09F4-4B3F-BD52-64A4D69EF3CE}" sibTransId="{A42F400E-E43E-4017-A27F-1AB254826F0F}"/>
    <dgm:cxn modelId="{D77640FF-A643-45D2-AC21-A4F649FDFC04}" type="presOf" srcId="{F1FEF214-B703-4109-A385-7226F6AD9955}" destId="{23E17FAD-6125-4F86-92F5-FB4D8EBEBF9C}" srcOrd="0" destOrd="0" presId="urn:microsoft.com/office/officeart/2005/8/layout/vList5"/>
    <dgm:cxn modelId="{CE1F20D5-BA0C-47DC-A9B9-22AA30F1197C}" srcId="{E8B883BB-1D9E-4517-9E67-F2ED56DF8C3C}" destId="{FDF8E877-95F6-42AB-9C23-0D612FC39184}" srcOrd="3" destOrd="0" parTransId="{3EFF2661-49DA-4690-BA8D-6CE7D3EC47EC}" sibTransId="{BB32724B-1425-4DEC-B942-D83EB2E49841}"/>
    <dgm:cxn modelId="{0055552A-8C6F-4048-815F-FA44B4E83FF4}" type="presOf" srcId="{903BA4BD-5813-40E5-8C2C-50A0A9A121C7}" destId="{23E17FAD-6125-4F86-92F5-FB4D8EBEBF9C}" srcOrd="0" destOrd="1" presId="urn:microsoft.com/office/officeart/2005/8/layout/vList5"/>
    <dgm:cxn modelId="{40E63579-80EA-49C2-95B8-4FA006BC6208}" type="presOf" srcId="{E8B883BB-1D9E-4517-9E67-F2ED56DF8C3C}" destId="{87CBA210-D49F-43AF-B9F6-6C0E65208EB3}" srcOrd="0" destOrd="0" presId="urn:microsoft.com/office/officeart/2005/8/layout/vList5"/>
    <dgm:cxn modelId="{79D87BA2-B12F-4796-BF04-2A0AE62BE14C}" srcId="{E8B883BB-1D9E-4517-9E67-F2ED56DF8C3C}" destId="{903BA4BD-5813-40E5-8C2C-50A0A9A121C7}" srcOrd="1" destOrd="0" parTransId="{8E37BD4E-20B8-41A1-ABAC-D8016B170363}" sibTransId="{37577A7D-8C27-404B-9398-E1AA84D71EA4}"/>
    <dgm:cxn modelId="{EECD2C58-C1C7-4516-A9A0-0144F5CC29C1}" srcId="{E8B883BB-1D9E-4517-9E67-F2ED56DF8C3C}" destId="{4CDE4D05-5E9A-4A0F-A24F-E885E098B666}" srcOrd="2" destOrd="0" parTransId="{C16FF8DD-7438-4D8A-B197-D7C55BA9ABCA}" sibTransId="{92E4E518-DBAF-4988-8F53-1E36C03DC974}"/>
    <dgm:cxn modelId="{2402F2D3-2EA1-4F6B-850D-B05C86AEFFEA}" srcId="{476C0327-09E4-4D9F-B282-24A1973B4C7D}" destId="{E8B883BB-1D9E-4517-9E67-F2ED56DF8C3C}" srcOrd="0" destOrd="0" parTransId="{CB7ED07F-22AF-4EF7-BE03-A57F946F0158}" sibTransId="{703B95BE-A27C-4F52-BC3C-6CCF915AA33C}"/>
    <dgm:cxn modelId="{A4FC24D1-2A38-477F-B633-8C05DEB517C8}" type="presParOf" srcId="{0E2B9F9A-49D7-494B-A0D5-38908769A31C}" destId="{4AFEC8E1-3B74-42A9-98E9-9EC2B99CF7C7}" srcOrd="0" destOrd="0" presId="urn:microsoft.com/office/officeart/2005/8/layout/vList5"/>
    <dgm:cxn modelId="{C51AB157-B35B-4760-A504-2D267CBF6394}" type="presParOf" srcId="{4AFEC8E1-3B74-42A9-98E9-9EC2B99CF7C7}" destId="{87CBA210-D49F-43AF-B9F6-6C0E65208EB3}" srcOrd="0" destOrd="0" presId="urn:microsoft.com/office/officeart/2005/8/layout/vList5"/>
    <dgm:cxn modelId="{31FD4900-DD53-4F1E-BA51-509687ED5531}" type="presParOf" srcId="{4AFEC8E1-3B74-42A9-98E9-9EC2B99CF7C7}" destId="{23E17FAD-6125-4F86-92F5-FB4D8EBEBF9C}"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CF2721D-4156-4A49-BE7E-56176EFA69A8}"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es-ES"/>
        </a:p>
      </dgm:t>
    </dgm:pt>
    <dgm:pt modelId="{ED078644-8606-4D3A-803B-DCE22C88A8DB}">
      <dgm:prSet/>
      <dgm:spPr/>
      <dgm:t>
        <a:bodyPr/>
        <a:lstStyle/>
        <a:p>
          <a:pPr rtl="0"/>
          <a:r>
            <a:rPr lang="es-ES" b="1" smtClean="0"/>
            <a:t>Retos y dificultades en el proceso de regularización</a:t>
          </a:r>
          <a:endParaRPr lang="es-ES"/>
        </a:p>
      </dgm:t>
    </dgm:pt>
    <dgm:pt modelId="{0C0858D5-6721-4A85-929C-637F9EC70D8B}" type="parTrans" cxnId="{E200EF35-7069-4178-94BD-4F28E201D886}">
      <dgm:prSet/>
      <dgm:spPr/>
      <dgm:t>
        <a:bodyPr/>
        <a:lstStyle/>
        <a:p>
          <a:endParaRPr lang="es-ES"/>
        </a:p>
      </dgm:t>
    </dgm:pt>
    <dgm:pt modelId="{A5FDA8C3-3F65-4760-88C3-D9BC31227F40}" type="sibTrans" cxnId="{E200EF35-7069-4178-94BD-4F28E201D886}">
      <dgm:prSet/>
      <dgm:spPr/>
      <dgm:t>
        <a:bodyPr/>
        <a:lstStyle/>
        <a:p>
          <a:endParaRPr lang="es-ES"/>
        </a:p>
      </dgm:t>
    </dgm:pt>
    <dgm:pt modelId="{5447C8C9-E4E9-4F46-941B-B1E2472CB481}">
      <dgm:prSet/>
      <dgm:spPr/>
      <dgm:t>
        <a:bodyPr/>
        <a:lstStyle/>
        <a:p>
          <a:pPr rtl="0"/>
          <a:r>
            <a:rPr lang="es-ES" b="1" dirty="0" smtClean="0"/>
            <a:t>Requisitos estrictos</a:t>
          </a:r>
          <a:r>
            <a:rPr lang="es-ES" dirty="0" smtClean="0"/>
            <a:t>: La mayoría de permisos exige documentación y pruebas específicas (solvencia económica, contratos de trabajo, planes de negocio) que no todos los inmigrantes pueden reunir.</a:t>
          </a:r>
          <a:endParaRPr lang="es-ES" dirty="0"/>
        </a:p>
      </dgm:t>
    </dgm:pt>
    <dgm:pt modelId="{019D1279-FDF7-4A11-A350-81EED58AD2DE}" type="parTrans" cxnId="{802AED93-937E-4FB0-917E-7AFA0B86296E}">
      <dgm:prSet/>
      <dgm:spPr/>
      <dgm:t>
        <a:bodyPr/>
        <a:lstStyle/>
        <a:p>
          <a:endParaRPr lang="es-ES"/>
        </a:p>
      </dgm:t>
    </dgm:pt>
    <dgm:pt modelId="{5C0B391E-0624-436B-81E5-2EF50599E4C7}" type="sibTrans" cxnId="{802AED93-937E-4FB0-917E-7AFA0B86296E}">
      <dgm:prSet/>
      <dgm:spPr/>
      <dgm:t>
        <a:bodyPr/>
        <a:lstStyle/>
        <a:p>
          <a:endParaRPr lang="es-ES"/>
        </a:p>
      </dgm:t>
    </dgm:pt>
    <dgm:pt modelId="{CDFF75B3-551A-4E48-8713-709A09ED3266}">
      <dgm:prSet/>
      <dgm:spPr/>
      <dgm:t>
        <a:bodyPr/>
        <a:lstStyle/>
        <a:p>
          <a:pPr rtl="0"/>
          <a:r>
            <a:rPr lang="es-ES" b="1" smtClean="0"/>
            <a:t>Largo tiempo de espera</a:t>
          </a:r>
          <a:r>
            <a:rPr lang="es-ES" smtClean="0"/>
            <a:t>: En ocasiones, los trámites en Extranjería son prolongados y requieren citas difíciles de conseguir.</a:t>
          </a:r>
          <a:endParaRPr lang="es-ES"/>
        </a:p>
      </dgm:t>
    </dgm:pt>
    <dgm:pt modelId="{6E66C196-CDA5-49E8-A68D-BE69E1FB11C2}" type="parTrans" cxnId="{6E8A1E51-61EF-487A-A092-FC6FFD865034}">
      <dgm:prSet/>
      <dgm:spPr/>
      <dgm:t>
        <a:bodyPr/>
        <a:lstStyle/>
        <a:p>
          <a:endParaRPr lang="es-ES"/>
        </a:p>
      </dgm:t>
    </dgm:pt>
    <dgm:pt modelId="{08071032-F962-4908-BB93-A32D5600F96C}" type="sibTrans" cxnId="{6E8A1E51-61EF-487A-A092-FC6FFD865034}">
      <dgm:prSet/>
      <dgm:spPr/>
      <dgm:t>
        <a:bodyPr/>
        <a:lstStyle/>
        <a:p>
          <a:endParaRPr lang="es-ES"/>
        </a:p>
      </dgm:t>
    </dgm:pt>
    <dgm:pt modelId="{C52C54E0-58ED-4210-915B-C36AA553AE03}">
      <dgm:prSet/>
      <dgm:spPr/>
      <dgm:t>
        <a:bodyPr/>
        <a:lstStyle/>
        <a:p>
          <a:pPr rtl="0"/>
          <a:r>
            <a:rPr lang="es-ES" b="1" smtClean="0"/>
            <a:t>Barreras administrativas y lingüísticas</a:t>
          </a:r>
          <a:r>
            <a:rPr lang="es-ES" smtClean="0"/>
            <a:t>: Muchos inmigrantes enfrentan dificultades para comprender o gestionar la burocracia española y las barreras idiomáticas.</a:t>
          </a:r>
          <a:endParaRPr lang="es-ES"/>
        </a:p>
      </dgm:t>
    </dgm:pt>
    <dgm:pt modelId="{98974BE0-2CD0-49F5-A6BC-E481926689DF}" type="parTrans" cxnId="{974EE07E-998D-411C-9C33-98D4167DC935}">
      <dgm:prSet/>
      <dgm:spPr/>
      <dgm:t>
        <a:bodyPr/>
        <a:lstStyle/>
        <a:p>
          <a:endParaRPr lang="es-ES"/>
        </a:p>
      </dgm:t>
    </dgm:pt>
    <dgm:pt modelId="{4EF6BF91-4786-444D-B4DC-171F62834CFF}" type="sibTrans" cxnId="{974EE07E-998D-411C-9C33-98D4167DC935}">
      <dgm:prSet/>
      <dgm:spPr/>
      <dgm:t>
        <a:bodyPr/>
        <a:lstStyle/>
        <a:p>
          <a:endParaRPr lang="es-ES"/>
        </a:p>
      </dgm:t>
    </dgm:pt>
    <dgm:pt modelId="{2F568E1D-8A86-4333-BFF5-4C4209153A1B}">
      <dgm:prSet/>
      <dgm:spPr/>
      <dgm:t>
        <a:bodyPr/>
        <a:lstStyle/>
        <a:p>
          <a:pPr rtl="0"/>
          <a:r>
            <a:rPr lang="es-ES" b="1" smtClean="0"/>
            <a:t>Situación de irregularidad</a:t>
          </a:r>
          <a:r>
            <a:rPr lang="es-ES" smtClean="0"/>
            <a:t>: Muchos inmigrantes que no pueden acceder a las vías formales de residencia optan por vivir en situación irregular, lo que los hace vulnerables a la explotación laboral y a la falta de derechos básicos.</a:t>
          </a:r>
          <a:endParaRPr lang="es-ES"/>
        </a:p>
      </dgm:t>
    </dgm:pt>
    <dgm:pt modelId="{5F3E1ACF-5723-4051-AAA7-8983DB998CF5}" type="parTrans" cxnId="{6669F86B-9A31-41C9-A933-5955DF04583A}">
      <dgm:prSet/>
      <dgm:spPr/>
      <dgm:t>
        <a:bodyPr/>
        <a:lstStyle/>
        <a:p>
          <a:endParaRPr lang="es-ES"/>
        </a:p>
      </dgm:t>
    </dgm:pt>
    <dgm:pt modelId="{ED9D55E7-D7A8-4511-87B9-A88DD63583F7}" type="sibTrans" cxnId="{6669F86B-9A31-41C9-A933-5955DF04583A}">
      <dgm:prSet/>
      <dgm:spPr/>
      <dgm:t>
        <a:bodyPr/>
        <a:lstStyle/>
        <a:p>
          <a:endParaRPr lang="es-ES"/>
        </a:p>
      </dgm:t>
    </dgm:pt>
    <dgm:pt modelId="{0EABEA2B-F463-413B-8882-81111F72EB77}">
      <dgm:prSet/>
      <dgm:spPr/>
      <dgm:t>
        <a:bodyPr/>
        <a:lstStyle/>
        <a:p>
          <a:pPr rtl="0"/>
          <a:r>
            <a:rPr lang="es-ES" b="1" smtClean="0"/>
            <a:t>Impacto psicológico y social</a:t>
          </a:r>
          <a:r>
            <a:rPr lang="es-ES" smtClean="0"/>
            <a:t>: Las personas en situación irregular enfrentan la incertidumbre constante de la deportación, así como la separación de sus familias y redes de apoyo.</a:t>
          </a:r>
          <a:endParaRPr lang="es-ES"/>
        </a:p>
      </dgm:t>
    </dgm:pt>
    <dgm:pt modelId="{4804B2BD-C386-4984-8548-90376EA95C48}" type="parTrans" cxnId="{861D8665-FCCD-4B03-A652-B6B9CC11D054}">
      <dgm:prSet/>
      <dgm:spPr/>
      <dgm:t>
        <a:bodyPr/>
        <a:lstStyle/>
        <a:p>
          <a:endParaRPr lang="es-ES"/>
        </a:p>
      </dgm:t>
    </dgm:pt>
    <dgm:pt modelId="{C1448C83-8111-4232-869E-665FC807FEA6}" type="sibTrans" cxnId="{861D8665-FCCD-4B03-A652-B6B9CC11D054}">
      <dgm:prSet/>
      <dgm:spPr/>
      <dgm:t>
        <a:bodyPr/>
        <a:lstStyle/>
        <a:p>
          <a:endParaRPr lang="es-ES"/>
        </a:p>
      </dgm:t>
    </dgm:pt>
    <dgm:pt modelId="{7708103C-13BD-457F-8F00-05644F566CD1}" type="pres">
      <dgm:prSet presAssocID="{CCF2721D-4156-4A49-BE7E-56176EFA69A8}" presName="Name0" presStyleCnt="0">
        <dgm:presLayoutVars>
          <dgm:dir/>
          <dgm:animLvl val="lvl"/>
          <dgm:resizeHandles val="exact"/>
        </dgm:presLayoutVars>
      </dgm:prSet>
      <dgm:spPr/>
    </dgm:pt>
    <dgm:pt modelId="{04937669-012A-4422-96F0-AEF0D9B0FB2F}" type="pres">
      <dgm:prSet presAssocID="{ED078644-8606-4D3A-803B-DCE22C88A8DB}" presName="linNode" presStyleCnt="0"/>
      <dgm:spPr/>
    </dgm:pt>
    <dgm:pt modelId="{AD8E86D5-709A-4952-B519-07E274DF59A7}" type="pres">
      <dgm:prSet presAssocID="{ED078644-8606-4D3A-803B-DCE22C88A8DB}" presName="parentText" presStyleLbl="node1" presStyleIdx="0" presStyleCnt="1">
        <dgm:presLayoutVars>
          <dgm:chMax val="1"/>
          <dgm:bulletEnabled val="1"/>
        </dgm:presLayoutVars>
      </dgm:prSet>
      <dgm:spPr/>
    </dgm:pt>
    <dgm:pt modelId="{D9F0D933-6BE2-4FF5-B0AE-9B15DB6F5DAF}" type="pres">
      <dgm:prSet presAssocID="{ED078644-8606-4D3A-803B-DCE22C88A8DB}" presName="descendantText" presStyleLbl="alignAccFollowNode1" presStyleIdx="0" presStyleCnt="1">
        <dgm:presLayoutVars>
          <dgm:bulletEnabled val="1"/>
        </dgm:presLayoutVars>
      </dgm:prSet>
      <dgm:spPr/>
    </dgm:pt>
  </dgm:ptLst>
  <dgm:cxnLst>
    <dgm:cxn modelId="{974EE07E-998D-411C-9C33-98D4167DC935}" srcId="{ED078644-8606-4D3A-803B-DCE22C88A8DB}" destId="{C52C54E0-58ED-4210-915B-C36AA553AE03}" srcOrd="2" destOrd="0" parTransId="{98974BE0-2CD0-49F5-A6BC-E481926689DF}" sibTransId="{4EF6BF91-4786-444D-B4DC-171F62834CFF}"/>
    <dgm:cxn modelId="{B890453E-9E08-4D54-9B6F-08FFF106285D}" type="presOf" srcId="{C52C54E0-58ED-4210-915B-C36AA553AE03}" destId="{D9F0D933-6BE2-4FF5-B0AE-9B15DB6F5DAF}" srcOrd="0" destOrd="2" presId="urn:microsoft.com/office/officeart/2005/8/layout/vList5"/>
    <dgm:cxn modelId="{71AC1EF1-4E7F-4399-89FF-86BBE8EE17EA}" type="presOf" srcId="{5447C8C9-E4E9-4F46-941B-B1E2472CB481}" destId="{D9F0D933-6BE2-4FF5-B0AE-9B15DB6F5DAF}" srcOrd="0" destOrd="0" presId="urn:microsoft.com/office/officeart/2005/8/layout/vList5"/>
    <dgm:cxn modelId="{6E8A1E51-61EF-487A-A092-FC6FFD865034}" srcId="{ED078644-8606-4D3A-803B-DCE22C88A8DB}" destId="{CDFF75B3-551A-4E48-8713-709A09ED3266}" srcOrd="1" destOrd="0" parTransId="{6E66C196-CDA5-49E8-A68D-BE69E1FB11C2}" sibTransId="{08071032-F962-4908-BB93-A32D5600F96C}"/>
    <dgm:cxn modelId="{E200EF35-7069-4178-94BD-4F28E201D886}" srcId="{CCF2721D-4156-4A49-BE7E-56176EFA69A8}" destId="{ED078644-8606-4D3A-803B-DCE22C88A8DB}" srcOrd="0" destOrd="0" parTransId="{0C0858D5-6721-4A85-929C-637F9EC70D8B}" sibTransId="{A5FDA8C3-3F65-4760-88C3-D9BC31227F40}"/>
    <dgm:cxn modelId="{0BFE4760-684C-4B6B-9608-2F0E4686883B}" type="presOf" srcId="{ED078644-8606-4D3A-803B-DCE22C88A8DB}" destId="{AD8E86D5-709A-4952-B519-07E274DF59A7}" srcOrd="0" destOrd="0" presId="urn:microsoft.com/office/officeart/2005/8/layout/vList5"/>
    <dgm:cxn modelId="{B9FAA312-0227-4EB3-ADFF-9227EA0B5B07}" type="presOf" srcId="{CDFF75B3-551A-4E48-8713-709A09ED3266}" destId="{D9F0D933-6BE2-4FF5-B0AE-9B15DB6F5DAF}" srcOrd="0" destOrd="1" presId="urn:microsoft.com/office/officeart/2005/8/layout/vList5"/>
    <dgm:cxn modelId="{746DED84-BA47-4751-AFD2-6E674F272972}" type="presOf" srcId="{2F568E1D-8A86-4333-BFF5-4C4209153A1B}" destId="{D9F0D933-6BE2-4FF5-B0AE-9B15DB6F5DAF}" srcOrd="0" destOrd="3" presId="urn:microsoft.com/office/officeart/2005/8/layout/vList5"/>
    <dgm:cxn modelId="{802AED93-937E-4FB0-917E-7AFA0B86296E}" srcId="{ED078644-8606-4D3A-803B-DCE22C88A8DB}" destId="{5447C8C9-E4E9-4F46-941B-B1E2472CB481}" srcOrd="0" destOrd="0" parTransId="{019D1279-FDF7-4A11-A350-81EED58AD2DE}" sibTransId="{5C0B391E-0624-436B-81E5-2EF50599E4C7}"/>
    <dgm:cxn modelId="{861D8665-FCCD-4B03-A652-B6B9CC11D054}" srcId="{ED078644-8606-4D3A-803B-DCE22C88A8DB}" destId="{0EABEA2B-F463-413B-8882-81111F72EB77}" srcOrd="4" destOrd="0" parTransId="{4804B2BD-C386-4984-8548-90376EA95C48}" sibTransId="{C1448C83-8111-4232-869E-665FC807FEA6}"/>
    <dgm:cxn modelId="{6669F86B-9A31-41C9-A933-5955DF04583A}" srcId="{ED078644-8606-4D3A-803B-DCE22C88A8DB}" destId="{2F568E1D-8A86-4333-BFF5-4C4209153A1B}" srcOrd="3" destOrd="0" parTransId="{5F3E1ACF-5723-4051-AAA7-8983DB998CF5}" sibTransId="{ED9D55E7-D7A8-4511-87B9-A88DD63583F7}"/>
    <dgm:cxn modelId="{35F397E3-BF84-4118-8CAE-89B8192B983B}" type="presOf" srcId="{0EABEA2B-F463-413B-8882-81111F72EB77}" destId="{D9F0D933-6BE2-4FF5-B0AE-9B15DB6F5DAF}" srcOrd="0" destOrd="4" presId="urn:microsoft.com/office/officeart/2005/8/layout/vList5"/>
    <dgm:cxn modelId="{25CFCDB7-61B0-4EF5-8B55-BB9B7FB4490A}" type="presOf" srcId="{CCF2721D-4156-4A49-BE7E-56176EFA69A8}" destId="{7708103C-13BD-457F-8F00-05644F566CD1}" srcOrd="0" destOrd="0" presId="urn:microsoft.com/office/officeart/2005/8/layout/vList5"/>
    <dgm:cxn modelId="{EB453017-0751-4015-B10B-EA49E81AB1C2}" type="presParOf" srcId="{7708103C-13BD-457F-8F00-05644F566CD1}" destId="{04937669-012A-4422-96F0-AEF0D9B0FB2F}" srcOrd="0" destOrd="0" presId="urn:microsoft.com/office/officeart/2005/8/layout/vList5"/>
    <dgm:cxn modelId="{BB65482E-A4D5-4920-8EC2-622B07EEF18A}" type="presParOf" srcId="{04937669-012A-4422-96F0-AEF0D9B0FB2F}" destId="{AD8E86D5-709A-4952-B519-07E274DF59A7}" srcOrd="0" destOrd="0" presId="urn:microsoft.com/office/officeart/2005/8/layout/vList5"/>
    <dgm:cxn modelId="{878E5094-FE09-4237-B3D7-A71C743F3AA7}" type="presParOf" srcId="{04937669-012A-4422-96F0-AEF0D9B0FB2F}" destId="{D9F0D933-6BE2-4FF5-B0AE-9B15DB6F5DAF}"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8064ACA-1AE5-40D7-912D-B014686D9C57}"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s-ES"/>
        </a:p>
      </dgm:t>
    </dgm:pt>
    <dgm:pt modelId="{1B79C526-89FC-4BFD-9F0F-D6665310E6AF}">
      <dgm:prSet phldrT="[Texto]"/>
      <dgm:spPr/>
      <dgm:t>
        <a:bodyPr/>
        <a:lstStyle/>
        <a:p>
          <a:r>
            <a:rPr lang="es-ES" dirty="0" smtClean="0"/>
            <a:t>Situación administrativa irregular</a:t>
          </a:r>
        </a:p>
      </dgm:t>
    </dgm:pt>
    <dgm:pt modelId="{3C782274-1BCB-4469-84D1-53D385504F96}" type="parTrans" cxnId="{AACC3151-3541-4D29-9BF2-80F5233A17AA}">
      <dgm:prSet/>
      <dgm:spPr/>
      <dgm:t>
        <a:bodyPr/>
        <a:lstStyle/>
        <a:p>
          <a:endParaRPr lang="es-ES"/>
        </a:p>
      </dgm:t>
    </dgm:pt>
    <dgm:pt modelId="{94EAE795-3FBF-412D-96B7-038063732278}" type="sibTrans" cxnId="{AACC3151-3541-4D29-9BF2-80F5233A17AA}">
      <dgm:prSet/>
      <dgm:spPr/>
      <dgm:t>
        <a:bodyPr/>
        <a:lstStyle/>
        <a:p>
          <a:endParaRPr lang="es-ES"/>
        </a:p>
      </dgm:t>
    </dgm:pt>
    <dgm:pt modelId="{219596E1-9E0D-4269-A980-DF59AC77CB37}">
      <dgm:prSet phldrT="[Texto]"/>
      <dgm:spPr/>
      <dgm:t>
        <a:bodyPr/>
        <a:lstStyle/>
        <a:p>
          <a:r>
            <a:rPr lang="es-ES" dirty="0" smtClean="0"/>
            <a:t>Carencia de recursos económicos propios</a:t>
          </a:r>
          <a:endParaRPr lang="es-ES" dirty="0"/>
        </a:p>
      </dgm:t>
    </dgm:pt>
    <dgm:pt modelId="{2AB80E45-60D7-49B0-8C1B-554DB1AACD36}" type="parTrans" cxnId="{9D39330D-792B-4D44-B390-BE102E18386B}">
      <dgm:prSet/>
      <dgm:spPr/>
      <dgm:t>
        <a:bodyPr/>
        <a:lstStyle/>
        <a:p>
          <a:endParaRPr lang="es-ES"/>
        </a:p>
      </dgm:t>
    </dgm:pt>
    <dgm:pt modelId="{5E07E812-C7FC-4CBE-98E9-D5DBD3B1ADE6}" type="sibTrans" cxnId="{9D39330D-792B-4D44-B390-BE102E18386B}">
      <dgm:prSet/>
      <dgm:spPr/>
      <dgm:t>
        <a:bodyPr/>
        <a:lstStyle/>
        <a:p>
          <a:endParaRPr lang="es-ES"/>
        </a:p>
      </dgm:t>
    </dgm:pt>
    <dgm:pt modelId="{4FF5A7FF-9B6B-4465-9435-449D87A99511}">
      <dgm:prSet phldrT="[Texto]"/>
      <dgm:spPr/>
      <dgm:t>
        <a:bodyPr/>
        <a:lstStyle/>
        <a:p>
          <a:r>
            <a:rPr lang="es-ES" dirty="0" smtClean="0"/>
            <a:t>Desconocimiento del idioma</a:t>
          </a:r>
        </a:p>
      </dgm:t>
    </dgm:pt>
    <dgm:pt modelId="{27AE192E-B662-4DA1-84AE-A626DCE9F9A4}" type="parTrans" cxnId="{E90F89D9-BB59-46DD-9DA2-63A4D599051C}">
      <dgm:prSet/>
      <dgm:spPr/>
      <dgm:t>
        <a:bodyPr/>
        <a:lstStyle/>
        <a:p>
          <a:endParaRPr lang="es-ES"/>
        </a:p>
      </dgm:t>
    </dgm:pt>
    <dgm:pt modelId="{CCB284D0-3E96-4CA7-965B-E4C667624E47}" type="sibTrans" cxnId="{E90F89D9-BB59-46DD-9DA2-63A4D599051C}">
      <dgm:prSet/>
      <dgm:spPr/>
      <dgm:t>
        <a:bodyPr/>
        <a:lstStyle/>
        <a:p>
          <a:endParaRPr lang="es-ES"/>
        </a:p>
      </dgm:t>
    </dgm:pt>
    <dgm:pt modelId="{540C3383-BDB2-4661-9F67-874F64E1C8B6}">
      <dgm:prSet phldrT="[Texto]"/>
      <dgm:spPr/>
      <dgm:t>
        <a:bodyPr/>
        <a:lstStyle/>
        <a:p>
          <a:r>
            <a:rPr lang="es-ES" dirty="0" smtClean="0"/>
            <a:t>Carece de redes de apoyo</a:t>
          </a:r>
        </a:p>
      </dgm:t>
    </dgm:pt>
    <dgm:pt modelId="{BD8435DB-11BB-4A30-AF30-766C0D45A4A3}" type="parTrans" cxnId="{F2FC002D-6767-46AD-920E-830A3431BE73}">
      <dgm:prSet/>
      <dgm:spPr/>
      <dgm:t>
        <a:bodyPr/>
        <a:lstStyle/>
        <a:p>
          <a:endParaRPr lang="es-ES"/>
        </a:p>
      </dgm:t>
    </dgm:pt>
    <dgm:pt modelId="{840063BD-5894-40E1-BD29-286BD9B1D1E9}" type="sibTrans" cxnId="{F2FC002D-6767-46AD-920E-830A3431BE73}">
      <dgm:prSet/>
      <dgm:spPr/>
      <dgm:t>
        <a:bodyPr/>
        <a:lstStyle/>
        <a:p>
          <a:endParaRPr lang="es-ES"/>
        </a:p>
      </dgm:t>
    </dgm:pt>
    <dgm:pt modelId="{16163A1C-2D19-497B-A00F-9B94367A47F2}">
      <dgm:prSet phldrT="[Texto]"/>
      <dgm:spPr/>
      <dgm:t>
        <a:bodyPr/>
        <a:lstStyle/>
        <a:p>
          <a:r>
            <a:rPr lang="es-ES" dirty="0" smtClean="0"/>
            <a:t>Situación de grave estrés</a:t>
          </a:r>
        </a:p>
      </dgm:t>
    </dgm:pt>
    <dgm:pt modelId="{3389AF28-BF76-48DC-8882-061E259DF3EB}" type="parTrans" cxnId="{F75A9793-E4F9-4940-B6A8-FA08B28FAE94}">
      <dgm:prSet/>
      <dgm:spPr/>
      <dgm:t>
        <a:bodyPr/>
        <a:lstStyle/>
        <a:p>
          <a:endParaRPr lang="es-ES"/>
        </a:p>
      </dgm:t>
    </dgm:pt>
    <dgm:pt modelId="{08A7A87E-4985-4279-8556-B80DCB2D8036}" type="sibTrans" cxnId="{F75A9793-E4F9-4940-B6A8-FA08B28FAE94}">
      <dgm:prSet/>
      <dgm:spPr/>
      <dgm:t>
        <a:bodyPr/>
        <a:lstStyle/>
        <a:p>
          <a:endParaRPr lang="es-ES"/>
        </a:p>
      </dgm:t>
    </dgm:pt>
    <dgm:pt modelId="{3A2B1F24-B586-40A2-9CC1-203FCB91F4A2}" type="pres">
      <dgm:prSet presAssocID="{C8064ACA-1AE5-40D7-912D-B014686D9C57}" presName="Name0" presStyleCnt="0">
        <dgm:presLayoutVars>
          <dgm:chMax val="7"/>
          <dgm:chPref val="7"/>
          <dgm:dir/>
        </dgm:presLayoutVars>
      </dgm:prSet>
      <dgm:spPr/>
    </dgm:pt>
    <dgm:pt modelId="{EBAF4E85-A379-41DC-9393-0294CA648C5F}" type="pres">
      <dgm:prSet presAssocID="{C8064ACA-1AE5-40D7-912D-B014686D9C57}" presName="Name1" presStyleCnt="0"/>
      <dgm:spPr/>
    </dgm:pt>
    <dgm:pt modelId="{F4474A78-5855-4C22-B6C5-043C8CE5C3CF}" type="pres">
      <dgm:prSet presAssocID="{C8064ACA-1AE5-40D7-912D-B014686D9C57}" presName="cycle" presStyleCnt="0"/>
      <dgm:spPr/>
    </dgm:pt>
    <dgm:pt modelId="{F7A3BB0C-94D1-45F6-930D-689F15A2EA5A}" type="pres">
      <dgm:prSet presAssocID="{C8064ACA-1AE5-40D7-912D-B014686D9C57}" presName="srcNode" presStyleLbl="node1" presStyleIdx="0" presStyleCnt="5"/>
      <dgm:spPr/>
    </dgm:pt>
    <dgm:pt modelId="{A46D663E-728C-4219-A92D-BF0940900788}" type="pres">
      <dgm:prSet presAssocID="{C8064ACA-1AE5-40D7-912D-B014686D9C57}" presName="conn" presStyleLbl="parChTrans1D2" presStyleIdx="0" presStyleCnt="1"/>
      <dgm:spPr/>
    </dgm:pt>
    <dgm:pt modelId="{BE68A7AE-BF29-4464-B763-90569FC3143E}" type="pres">
      <dgm:prSet presAssocID="{C8064ACA-1AE5-40D7-912D-B014686D9C57}" presName="extraNode" presStyleLbl="node1" presStyleIdx="0" presStyleCnt="5"/>
      <dgm:spPr/>
    </dgm:pt>
    <dgm:pt modelId="{E3437A7A-8445-49FF-BBD6-8D01874DA1F5}" type="pres">
      <dgm:prSet presAssocID="{C8064ACA-1AE5-40D7-912D-B014686D9C57}" presName="dstNode" presStyleLbl="node1" presStyleIdx="0" presStyleCnt="5"/>
      <dgm:spPr/>
    </dgm:pt>
    <dgm:pt modelId="{34791CD2-AED3-4A6D-8AB2-033A1BBB2963}" type="pres">
      <dgm:prSet presAssocID="{1B79C526-89FC-4BFD-9F0F-D6665310E6AF}" presName="text_1" presStyleLbl="node1" presStyleIdx="0" presStyleCnt="5">
        <dgm:presLayoutVars>
          <dgm:bulletEnabled val="1"/>
        </dgm:presLayoutVars>
      </dgm:prSet>
      <dgm:spPr/>
      <dgm:t>
        <a:bodyPr/>
        <a:lstStyle/>
        <a:p>
          <a:endParaRPr lang="es-ES"/>
        </a:p>
      </dgm:t>
    </dgm:pt>
    <dgm:pt modelId="{A74F3F49-4128-45B5-B737-D7D00B315846}" type="pres">
      <dgm:prSet presAssocID="{1B79C526-89FC-4BFD-9F0F-D6665310E6AF}" presName="accent_1" presStyleCnt="0"/>
      <dgm:spPr/>
    </dgm:pt>
    <dgm:pt modelId="{83FB8BEA-65C7-4C7E-9AB8-0083E0DC3D91}" type="pres">
      <dgm:prSet presAssocID="{1B79C526-89FC-4BFD-9F0F-D6665310E6AF}" presName="accentRepeatNode" presStyleLbl="solidFgAcc1" presStyleIdx="0" presStyleCnt="5"/>
      <dgm:spPr/>
    </dgm:pt>
    <dgm:pt modelId="{A0BAB6D0-50EC-418D-B21C-09A25006C431}" type="pres">
      <dgm:prSet presAssocID="{219596E1-9E0D-4269-A980-DF59AC77CB37}" presName="text_2" presStyleLbl="node1" presStyleIdx="1" presStyleCnt="5">
        <dgm:presLayoutVars>
          <dgm:bulletEnabled val="1"/>
        </dgm:presLayoutVars>
      </dgm:prSet>
      <dgm:spPr/>
      <dgm:t>
        <a:bodyPr/>
        <a:lstStyle/>
        <a:p>
          <a:endParaRPr lang="es-ES"/>
        </a:p>
      </dgm:t>
    </dgm:pt>
    <dgm:pt modelId="{CF08B021-85E9-40DE-A8C4-EC18D0ADC750}" type="pres">
      <dgm:prSet presAssocID="{219596E1-9E0D-4269-A980-DF59AC77CB37}" presName="accent_2" presStyleCnt="0"/>
      <dgm:spPr/>
    </dgm:pt>
    <dgm:pt modelId="{6BFDDADD-4622-4622-9F8B-22AF4DB96126}" type="pres">
      <dgm:prSet presAssocID="{219596E1-9E0D-4269-A980-DF59AC77CB37}" presName="accentRepeatNode" presStyleLbl="solidFgAcc1" presStyleIdx="1" presStyleCnt="5"/>
      <dgm:spPr/>
    </dgm:pt>
    <dgm:pt modelId="{F1D53867-3890-4938-B195-073B2A811BBA}" type="pres">
      <dgm:prSet presAssocID="{4FF5A7FF-9B6B-4465-9435-449D87A99511}" presName="text_3" presStyleLbl="node1" presStyleIdx="2" presStyleCnt="5">
        <dgm:presLayoutVars>
          <dgm:bulletEnabled val="1"/>
        </dgm:presLayoutVars>
      </dgm:prSet>
      <dgm:spPr/>
      <dgm:t>
        <a:bodyPr/>
        <a:lstStyle/>
        <a:p>
          <a:endParaRPr lang="es-ES"/>
        </a:p>
      </dgm:t>
    </dgm:pt>
    <dgm:pt modelId="{63B193F3-24B5-4370-AA92-521AC5D469E1}" type="pres">
      <dgm:prSet presAssocID="{4FF5A7FF-9B6B-4465-9435-449D87A99511}" presName="accent_3" presStyleCnt="0"/>
      <dgm:spPr/>
    </dgm:pt>
    <dgm:pt modelId="{715F0A7C-D3A8-4AB3-A914-85CEC0B380A6}" type="pres">
      <dgm:prSet presAssocID="{4FF5A7FF-9B6B-4465-9435-449D87A99511}" presName="accentRepeatNode" presStyleLbl="solidFgAcc1" presStyleIdx="2" presStyleCnt="5"/>
      <dgm:spPr/>
    </dgm:pt>
    <dgm:pt modelId="{DC407710-AD7F-4F27-9E1E-415CE63254AE}" type="pres">
      <dgm:prSet presAssocID="{540C3383-BDB2-4661-9F67-874F64E1C8B6}" presName="text_4" presStyleLbl="node1" presStyleIdx="3" presStyleCnt="5">
        <dgm:presLayoutVars>
          <dgm:bulletEnabled val="1"/>
        </dgm:presLayoutVars>
      </dgm:prSet>
      <dgm:spPr/>
    </dgm:pt>
    <dgm:pt modelId="{E514B9DB-A851-4FEC-8FF7-31BADC156FC3}" type="pres">
      <dgm:prSet presAssocID="{540C3383-BDB2-4661-9F67-874F64E1C8B6}" presName="accent_4" presStyleCnt="0"/>
      <dgm:spPr/>
    </dgm:pt>
    <dgm:pt modelId="{EEC0C056-AE8F-4774-9B67-0B3F2AF9B009}" type="pres">
      <dgm:prSet presAssocID="{540C3383-BDB2-4661-9F67-874F64E1C8B6}" presName="accentRepeatNode" presStyleLbl="solidFgAcc1" presStyleIdx="3" presStyleCnt="5"/>
      <dgm:spPr/>
    </dgm:pt>
    <dgm:pt modelId="{57046CDD-29EF-4619-B196-55D43B6B2266}" type="pres">
      <dgm:prSet presAssocID="{16163A1C-2D19-497B-A00F-9B94367A47F2}" presName="text_5" presStyleLbl="node1" presStyleIdx="4" presStyleCnt="5">
        <dgm:presLayoutVars>
          <dgm:bulletEnabled val="1"/>
        </dgm:presLayoutVars>
      </dgm:prSet>
      <dgm:spPr/>
    </dgm:pt>
    <dgm:pt modelId="{16B5A2E2-80DE-470B-8832-374DC9B5F84E}" type="pres">
      <dgm:prSet presAssocID="{16163A1C-2D19-497B-A00F-9B94367A47F2}" presName="accent_5" presStyleCnt="0"/>
      <dgm:spPr/>
    </dgm:pt>
    <dgm:pt modelId="{11052483-7F0A-47C5-A481-690F564C7AEA}" type="pres">
      <dgm:prSet presAssocID="{16163A1C-2D19-497B-A00F-9B94367A47F2}" presName="accentRepeatNode" presStyleLbl="solidFgAcc1" presStyleIdx="4" presStyleCnt="5"/>
      <dgm:spPr/>
    </dgm:pt>
  </dgm:ptLst>
  <dgm:cxnLst>
    <dgm:cxn modelId="{9D39330D-792B-4D44-B390-BE102E18386B}" srcId="{C8064ACA-1AE5-40D7-912D-B014686D9C57}" destId="{219596E1-9E0D-4269-A980-DF59AC77CB37}" srcOrd="1" destOrd="0" parTransId="{2AB80E45-60D7-49B0-8C1B-554DB1AACD36}" sibTransId="{5E07E812-C7FC-4CBE-98E9-D5DBD3B1ADE6}"/>
    <dgm:cxn modelId="{6968B711-BC11-4CA5-BE44-38795811D7FF}" type="presOf" srcId="{219596E1-9E0D-4269-A980-DF59AC77CB37}" destId="{A0BAB6D0-50EC-418D-B21C-09A25006C431}" srcOrd="0" destOrd="0" presId="urn:microsoft.com/office/officeart/2008/layout/VerticalCurvedList"/>
    <dgm:cxn modelId="{A23F3A5C-D5E5-4D41-85B6-5561C500BD12}" type="presOf" srcId="{94EAE795-3FBF-412D-96B7-038063732278}" destId="{A46D663E-728C-4219-A92D-BF0940900788}" srcOrd="0" destOrd="0" presId="urn:microsoft.com/office/officeart/2008/layout/VerticalCurvedList"/>
    <dgm:cxn modelId="{FE5C71E1-0072-4C80-95E4-1DFDC32AA321}" type="presOf" srcId="{16163A1C-2D19-497B-A00F-9B94367A47F2}" destId="{57046CDD-29EF-4619-B196-55D43B6B2266}" srcOrd="0" destOrd="0" presId="urn:microsoft.com/office/officeart/2008/layout/VerticalCurvedList"/>
    <dgm:cxn modelId="{FF2D5B77-BD89-4CD7-BAC4-B84FE6DDE84C}" type="presOf" srcId="{C8064ACA-1AE5-40D7-912D-B014686D9C57}" destId="{3A2B1F24-B586-40A2-9CC1-203FCB91F4A2}" srcOrd="0" destOrd="0" presId="urn:microsoft.com/office/officeart/2008/layout/VerticalCurvedList"/>
    <dgm:cxn modelId="{F2FC002D-6767-46AD-920E-830A3431BE73}" srcId="{C8064ACA-1AE5-40D7-912D-B014686D9C57}" destId="{540C3383-BDB2-4661-9F67-874F64E1C8B6}" srcOrd="3" destOrd="0" parTransId="{BD8435DB-11BB-4A30-AF30-766C0D45A4A3}" sibTransId="{840063BD-5894-40E1-BD29-286BD9B1D1E9}"/>
    <dgm:cxn modelId="{320680E5-BF8B-4269-ADC9-937555C7D316}" type="presOf" srcId="{1B79C526-89FC-4BFD-9F0F-D6665310E6AF}" destId="{34791CD2-AED3-4A6D-8AB2-033A1BBB2963}" srcOrd="0" destOrd="0" presId="urn:microsoft.com/office/officeart/2008/layout/VerticalCurvedList"/>
    <dgm:cxn modelId="{78547341-908F-4DCD-B917-A594968BCC29}" type="presOf" srcId="{540C3383-BDB2-4661-9F67-874F64E1C8B6}" destId="{DC407710-AD7F-4F27-9E1E-415CE63254AE}" srcOrd="0" destOrd="0" presId="urn:microsoft.com/office/officeart/2008/layout/VerticalCurvedList"/>
    <dgm:cxn modelId="{E90F89D9-BB59-46DD-9DA2-63A4D599051C}" srcId="{C8064ACA-1AE5-40D7-912D-B014686D9C57}" destId="{4FF5A7FF-9B6B-4465-9435-449D87A99511}" srcOrd="2" destOrd="0" parTransId="{27AE192E-B662-4DA1-84AE-A626DCE9F9A4}" sibTransId="{CCB284D0-3E96-4CA7-965B-E4C667624E47}"/>
    <dgm:cxn modelId="{F75A9793-E4F9-4940-B6A8-FA08B28FAE94}" srcId="{C8064ACA-1AE5-40D7-912D-B014686D9C57}" destId="{16163A1C-2D19-497B-A00F-9B94367A47F2}" srcOrd="4" destOrd="0" parTransId="{3389AF28-BF76-48DC-8882-061E259DF3EB}" sibTransId="{08A7A87E-4985-4279-8556-B80DCB2D8036}"/>
    <dgm:cxn modelId="{AACC3151-3541-4D29-9BF2-80F5233A17AA}" srcId="{C8064ACA-1AE5-40D7-912D-B014686D9C57}" destId="{1B79C526-89FC-4BFD-9F0F-D6665310E6AF}" srcOrd="0" destOrd="0" parTransId="{3C782274-1BCB-4469-84D1-53D385504F96}" sibTransId="{94EAE795-3FBF-412D-96B7-038063732278}"/>
    <dgm:cxn modelId="{6149A11F-3E26-489D-8FA5-93A13BA0574E}" type="presOf" srcId="{4FF5A7FF-9B6B-4465-9435-449D87A99511}" destId="{F1D53867-3890-4938-B195-073B2A811BBA}" srcOrd="0" destOrd="0" presId="urn:microsoft.com/office/officeart/2008/layout/VerticalCurvedList"/>
    <dgm:cxn modelId="{3727FFAA-A959-44C2-B8C6-7C5CD8BD41BF}" type="presParOf" srcId="{3A2B1F24-B586-40A2-9CC1-203FCB91F4A2}" destId="{EBAF4E85-A379-41DC-9393-0294CA648C5F}" srcOrd="0" destOrd="0" presId="urn:microsoft.com/office/officeart/2008/layout/VerticalCurvedList"/>
    <dgm:cxn modelId="{842630A8-2224-4AF1-BC34-6C63EC3B5A31}" type="presParOf" srcId="{EBAF4E85-A379-41DC-9393-0294CA648C5F}" destId="{F4474A78-5855-4C22-B6C5-043C8CE5C3CF}" srcOrd="0" destOrd="0" presId="urn:microsoft.com/office/officeart/2008/layout/VerticalCurvedList"/>
    <dgm:cxn modelId="{C9F9C137-F6D7-4E94-ABE5-08B8BC9D8A24}" type="presParOf" srcId="{F4474A78-5855-4C22-B6C5-043C8CE5C3CF}" destId="{F7A3BB0C-94D1-45F6-930D-689F15A2EA5A}" srcOrd="0" destOrd="0" presId="urn:microsoft.com/office/officeart/2008/layout/VerticalCurvedList"/>
    <dgm:cxn modelId="{1708E209-FF72-45AA-8400-D4CAF1E1F3DF}" type="presParOf" srcId="{F4474A78-5855-4C22-B6C5-043C8CE5C3CF}" destId="{A46D663E-728C-4219-A92D-BF0940900788}" srcOrd="1" destOrd="0" presId="urn:microsoft.com/office/officeart/2008/layout/VerticalCurvedList"/>
    <dgm:cxn modelId="{DDD839BE-9861-4E8A-AB0C-BC32A93DA91A}" type="presParOf" srcId="{F4474A78-5855-4C22-B6C5-043C8CE5C3CF}" destId="{BE68A7AE-BF29-4464-B763-90569FC3143E}" srcOrd="2" destOrd="0" presId="urn:microsoft.com/office/officeart/2008/layout/VerticalCurvedList"/>
    <dgm:cxn modelId="{6067FD53-B1D7-4772-86AA-B3557C65A207}" type="presParOf" srcId="{F4474A78-5855-4C22-B6C5-043C8CE5C3CF}" destId="{E3437A7A-8445-49FF-BBD6-8D01874DA1F5}" srcOrd="3" destOrd="0" presId="urn:microsoft.com/office/officeart/2008/layout/VerticalCurvedList"/>
    <dgm:cxn modelId="{559996A6-248A-4604-90BB-799A21BCFE92}" type="presParOf" srcId="{EBAF4E85-A379-41DC-9393-0294CA648C5F}" destId="{34791CD2-AED3-4A6D-8AB2-033A1BBB2963}" srcOrd="1" destOrd="0" presId="urn:microsoft.com/office/officeart/2008/layout/VerticalCurvedList"/>
    <dgm:cxn modelId="{9689C422-4100-4106-861A-B83856096FDD}" type="presParOf" srcId="{EBAF4E85-A379-41DC-9393-0294CA648C5F}" destId="{A74F3F49-4128-45B5-B737-D7D00B315846}" srcOrd="2" destOrd="0" presId="urn:microsoft.com/office/officeart/2008/layout/VerticalCurvedList"/>
    <dgm:cxn modelId="{D140EEC0-B3DF-48C6-B41F-96FBF4F5F090}" type="presParOf" srcId="{A74F3F49-4128-45B5-B737-D7D00B315846}" destId="{83FB8BEA-65C7-4C7E-9AB8-0083E0DC3D91}" srcOrd="0" destOrd="0" presId="urn:microsoft.com/office/officeart/2008/layout/VerticalCurvedList"/>
    <dgm:cxn modelId="{B9F541BA-0266-458A-9C38-1E28C1D1E9B1}" type="presParOf" srcId="{EBAF4E85-A379-41DC-9393-0294CA648C5F}" destId="{A0BAB6D0-50EC-418D-B21C-09A25006C431}" srcOrd="3" destOrd="0" presId="urn:microsoft.com/office/officeart/2008/layout/VerticalCurvedList"/>
    <dgm:cxn modelId="{DD5D39CF-418D-4D22-91BD-345BD3673162}" type="presParOf" srcId="{EBAF4E85-A379-41DC-9393-0294CA648C5F}" destId="{CF08B021-85E9-40DE-A8C4-EC18D0ADC750}" srcOrd="4" destOrd="0" presId="urn:microsoft.com/office/officeart/2008/layout/VerticalCurvedList"/>
    <dgm:cxn modelId="{0E98899D-B8FE-4B57-9458-81F4E9617D03}" type="presParOf" srcId="{CF08B021-85E9-40DE-A8C4-EC18D0ADC750}" destId="{6BFDDADD-4622-4622-9F8B-22AF4DB96126}" srcOrd="0" destOrd="0" presId="urn:microsoft.com/office/officeart/2008/layout/VerticalCurvedList"/>
    <dgm:cxn modelId="{BFA76A8A-C042-4A13-891C-6584EC678670}" type="presParOf" srcId="{EBAF4E85-A379-41DC-9393-0294CA648C5F}" destId="{F1D53867-3890-4938-B195-073B2A811BBA}" srcOrd="5" destOrd="0" presId="urn:microsoft.com/office/officeart/2008/layout/VerticalCurvedList"/>
    <dgm:cxn modelId="{FE8612B0-3F58-47D8-9CAB-500A74F3967F}" type="presParOf" srcId="{EBAF4E85-A379-41DC-9393-0294CA648C5F}" destId="{63B193F3-24B5-4370-AA92-521AC5D469E1}" srcOrd="6" destOrd="0" presId="urn:microsoft.com/office/officeart/2008/layout/VerticalCurvedList"/>
    <dgm:cxn modelId="{56D5F44B-6E1F-492D-95C3-A56BA663F07E}" type="presParOf" srcId="{63B193F3-24B5-4370-AA92-521AC5D469E1}" destId="{715F0A7C-D3A8-4AB3-A914-85CEC0B380A6}" srcOrd="0" destOrd="0" presId="urn:microsoft.com/office/officeart/2008/layout/VerticalCurvedList"/>
    <dgm:cxn modelId="{DEAF52D6-5B6D-42C5-8BE2-53AB8EA90267}" type="presParOf" srcId="{EBAF4E85-A379-41DC-9393-0294CA648C5F}" destId="{DC407710-AD7F-4F27-9E1E-415CE63254AE}" srcOrd="7" destOrd="0" presId="urn:microsoft.com/office/officeart/2008/layout/VerticalCurvedList"/>
    <dgm:cxn modelId="{828DBD3F-571A-4DDA-83F8-B5FB2624A1EA}" type="presParOf" srcId="{EBAF4E85-A379-41DC-9393-0294CA648C5F}" destId="{E514B9DB-A851-4FEC-8FF7-31BADC156FC3}" srcOrd="8" destOrd="0" presId="urn:microsoft.com/office/officeart/2008/layout/VerticalCurvedList"/>
    <dgm:cxn modelId="{CEABAA94-DF3C-4CD7-951F-7743B7EC7582}" type="presParOf" srcId="{E514B9DB-A851-4FEC-8FF7-31BADC156FC3}" destId="{EEC0C056-AE8F-4774-9B67-0B3F2AF9B009}" srcOrd="0" destOrd="0" presId="urn:microsoft.com/office/officeart/2008/layout/VerticalCurvedList"/>
    <dgm:cxn modelId="{5147ADEF-2EE9-4AE5-9C22-A9DCE44239EB}" type="presParOf" srcId="{EBAF4E85-A379-41DC-9393-0294CA648C5F}" destId="{57046CDD-29EF-4619-B196-55D43B6B2266}" srcOrd="9" destOrd="0" presId="urn:microsoft.com/office/officeart/2008/layout/VerticalCurvedList"/>
    <dgm:cxn modelId="{E5584CDE-EF5D-48C9-A14E-A40BCFDA55AC}" type="presParOf" srcId="{EBAF4E85-A379-41DC-9393-0294CA648C5F}" destId="{16B5A2E2-80DE-470B-8832-374DC9B5F84E}" srcOrd="10" destOrd="0" presId="urn:microsoft.com/office/officeart/2008/layout/VerticalCurvedList"/>
    <dgm:cxn modelId="{A7E10E71-4F5F-432D-9CCD-D6D00364C7D3}" type="presParOf" srcId="{16B5A2E2-80DE-470B-8832-374DC9B5F84E}" destId="{11052483-7F0A-47C5-A481-690F564C7AEA}"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737A16-05F4-4E2B-B8D6-26A5A51AF15B}">
      <dsp:nvSpPr>
        <dsp:cNvPr id="0" name=""/>
        <dsp:cNvSpPr/>
      </dsp:nvSpPr>
      <dsp:spPr>
        <a:xfrm>
          <a:off x="6893" y="1179469"/>
          <a:ext cx="3536425" cy="1414570"/>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12065" rIns="0" bIns="12065" numCol="1" spcCol="1270" anchor="ctr" anchorCtr="0">
          <a:noAutofit/>
        </a:bodyPr>
        <a:lstStyle/>
        <a:p>
          <a:pPr lvl="0" algn="ctr" defTabSz="844550" rtl="0">
            <a:lnSpc>
              <a:spcPct val="90000"/>
            </a:lnSpc>
            <a:spcBef>
              <a:spcPct val="0"/>
            </a:spcBef>
            <a:spcAft>
              <a:spcPct val="35000"/>
            </a:spcAft>
          </a:pPr>
          <a:r>
            <a:rPr lang="es-ES" sz="1900" b="1" kern="1200" smtClean="0"/>
            <a:t>Arraigo (mecanismo de regularización para quienes están en situación irregular)</a:t>
          </a:r>
          <a:r>
            <a:rPr lang="es-ES" sz="1900" kern="1200" smtClean="0"/>
            <a:t>:</a:t>
          </a:r>
          <a:endParaRPr lang="es-ES" sz="1900" kern="1200"/>
        </a:p>
      </dsp:txBody>
      <dsp:txXfrm>
        <a:off x="714178" y="1179469"/>
        <a:ext cx="2121855" cy="1414570"/>
      </dsp:txXfrm>
    </dsp:sp>
    <dsp:sp modelId="{0AAA5366-4157-4451-ACAC-EF026073AD8D}">
      <dsp:nvSpPr>
        <dsp:cNvPr id="0" name=""/>
        <dsp:cNvSpPr/>
      </dsp:nvSpPr>
      <dsp:spPr>
        <a:xfrm>
          <a:off x="3083583" y="1299708"/>
          <a:ext cx="2935232" cy="1174093"/>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lvl="0" algn="ctr" defTabSz="444500" rtl="0">
            <a:lnSpc>
              <a:spcPct val="90000"/>
            </a:lnSpc>
            <a:spcBef>
              <a:spcPct val="0"/>
            </a:spcBef>
            <a:spcAft>
              <a:spcPct val="35000"/>
            </a:spcAft>
          </a:pPr>
          <a:r>
            <a:rPr lang="es-ES" sz="1000" b="1" kern="1200" smtClean="0"/>
            <a:t>Arraigo social</a:t>
          </a:r>
          <a:r>
            <a:rPr lang="es-ES" sz="1000" kern="1200" smtClean="0"/>
            <a:t>: Requiere haber vivido en España al menos tres años, tener una oferta de trabajo o medios de vida y demostrar integración social (por ejemplo, mediante redes sociales, familiares o participación en actividades).</a:t>
          </a:r>
          <a:endParaRPr lang="es-ES" sz="1000" kern="1200"/>
        </a:p>
      </dsp:txBody>
      <dsp:txXfrm>
        <a:off x="3670630" y="1299708"/>
        <a:ext cx="1761139" cy="1174093"/>
      </dsp:txXfrm>
    </dsp:sp>
    <dsp:sp modelId="{EF6A5036-071D-4828-AD61-6EA50B2C1983}">
      <dsp:nvSpPr>
        <dsp:cNvPr id="0" name=""/>
        <dsp:cNvSpPr/>
      </dsp:nvSpPr>
      <dsp:spPr>
        <a:xfrm>
          <a:off x="5607883" y="1299708"/>
          <a:ext cx="2935232" cy="1174093"/>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lvl="0" algn="ctr" defTabSz="444500" rtl="0">
            <a:lnSpc>
              <a:spcPct val="90000"/>
            </a:lnSpc>
            <a:spcBef>
              <a:spcPct val="0"/>
            </a:spcBef>
            <a:spcAft>
              <a:spcPct val="35000"/>
            </a:spcAft>
          </a:pPr>
          <a:r>
            <a:rPr lang="es-ES" sz="1000" b="1" kern="1200" smtClean="0"/>
            <a:t>Arraigo laboral</a:t>
          </a:r>
          <a:r>
            <a:rPr lang="es-ES" sz="1000" kern="1200" smtClean="0"/>
            <a:t>: Aplica a personas que han residido al menos dos años en España y pueden demostrar haber trabajado durante al menos seis meses sin documentos legales.</a:t>
          </a:r>
          <a:endParaRPr lang="es-ES" sz="1000" kern="1200"/>
        </a:p>
      </dsp:txBody>
      <dsp:txXfrm>
        <a:off x="6194930" y="1299708"/>
        <a:ext cx="1761139" cy="1174093"/>
      </dsp:txXfrm>
    </dsp:sp>
    <dsp:sp modelId="{31558498-FCB8-4394-95FB-2B04BF28CD42}">
      <dsp:nvSpPr>
        <dsp:cNvPr id="0" name=""/>
        <dsp:cNvSpPr/>
      </dsp:nvSpPr>
      <dsp:spPr>
        <a:xfrm>
          <a:off x="8132183" y="1299708"/>
          <a:ext cx="2935232" cy="1174093"/>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lvl="0" algn="ctr" defTabSz="444500" rtl="0">
            <a:lnSpc>
              <a:spcPct val="90000"/>
            </a:lnSpc>
            <a:spcBef>
              <a:spcPct val="0"/>
            </a:spcBef>
            <a:spcAft>
              <a:spcPct val="35000"/>
            </a:spcAft>
          </a:pPr>
          <a:r>
            <a:rPr lang="es-ES" sz="1000" b="1" kern="1200" smtClean="0"/>
            <a:t>Arraigo familiar</a:t>
          </a:r>
          <a:r>
            <a:rPr lang="es-ES" sz="1000" kern="1200" smtClean="0"/>
            <a:t>: Es para quienes tienen vínculos directos con ciudadanos españoles, como hijos o padres.</a:t>
          </a:r>
          <a:endParaRPr lang="es-ES" sz="1000" kern="1200"/>
        </a:p>
      </dsp:txBody>
      <dsp:txXfrm>
        <a:off x="8719230" y="1299708"/>
        <a:ext cx="1761139" cy="11740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E17FAD-6125-4F86-92F5-FB4D8EBEBF9C}">
      <dsp:nvSpPr>
        <dsp:cNvPr id="0" name=""/>
        <dsp:cNvSpPr/>
      </dsp:nvSpPr>
      <dsp:spPr>
        <a:xfrm rot="5400000">
          <a:off x="5751692" y="-1071645"/>
          <a:ext cx="4195557" cy="7387737"/>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rtl="0">
            <a:lnSpc>
              <a:spcPct val="90000"/>
            </a:lnSpc>
            <a:spcBef>
              <a:spcPct val="0"/>
            </a:spcBef>
            <a:spcAft>
              <a:spcPct val="15000"/>
            </a:spcAft>
            <a:buChar char="••"/>
          </a:pPr>
          <a:r>
            <a:rPr lang="es-ES" sz="1400" kern="1200" dirty="0" smtClean="0"/>
            <a:t>Las tradicionales vías de entrada existentes son ineficaces, selectivas y no responden siquiera a las demandas del mercado laboral. La consecuencia es que una gran mayoría de personas encuentra en la entrada como turista la única vía para llegar a España y tratar de tramitar las autorizaciones ya en el país, o en el peor de los casos, arriesgan su vida en peligrosas travesías por mar. </a:t>
          </a:r>
          <a:endParaRPr lang="es-ES" sz="1400" kern="1200" dirty="0"/>
        </a:p>
        <a:p>
          <a:pPr marL="114300" lvl="1" indent="-114300" algn="l" defTabSz="622300" rtl="0">
            <a:lnSpc>
              <a:spcPct val="90000"/>
            </a:lnSpc>
            <a:spcBef>
              <a:spcPct val="0"/>
            </a:spcBef>
            <a:spcAft>
              <a:spcPct val="15000"/>
            </a:spcAft>
            <a:buChar char="••"/>
          </a:pPr>
          <a:r>
            <a:rPr lang="es-ES" sz="1400" kern="1200" dirty="0" smtClean="0"/>
            <a:t>Cuando se encuentran en España, los rigurosos requisitos para conseguir las autorizaciones de residencia y trabajo tampoco se ajustan a la demanda del mercado laboral, siendo muy difícil encontrar ofertas de empleo que cumplan los criterios establecidos por la ley y teniendo que esperar entre 2 y 3 años como mínimo de estancia en el país antes de poder realizar la solicitud.</a:t>
          </a:r>
          <a:endParaRPr lang="es-ES" sz="1400" kern="1200" dirty="0"/>
        </a:p>
        <a:p>
          <a:pPr marL="114300" lvl="1" indent="-114300" algn="l" defTabSz="622300" rtl="0">
            <a:lnSpc>
              <a:spcPct val="90000"/>
            </a:lnSpc>
            <a:spcBef>
              <a:spcPct val="0"/>
            </a:spcBef>
            <a:spcAft>
              <a:spcPct val="15000"/>
            </a:spcAft>
            <a:buChar char="••"/>
          </a:pPr>
          <a:r>
            <a:rPr lang="es-ES" sz="1400" kern="1200" dirty="0" smtClean="0"/>
            <a:t>En numerosas ocasiones, las personas que consiguen las autorizaciones de residencia y trabajo y que llevan más de 4 y 5 años en España, las pierden porque no cumplen los requisitos exigidos por el Reglamento para tramitar la renovación y vuelven a entrar en el ciclo de la irregularidad. </a:t>
          </a:r>
          <a:endParaRPr lang="es-ES" sz="1400" kern="1200" dirty="0"/>
        </a:p>
        <a:p>
          <a:pPr marL="114300" lvl="1" indent="-114300" algn="l" defTabSz="622300" rtl="0">
            <a:lnSpc>
              <a:spcPct val="90000"/>
            </a:lnSpc>
            <a:spcBef>
              <a:spcPct val="0"/>
            </a:spcBef>
            <a:spcAft>
              <a:spcPct val="15000"/>
            </a:spcAft>
            <a:buChar char="••"/>
          </a:pPr>
          <a:r>
            <a:rPr lang="es-ES" sz="1400" kern="1200" dirty="0" smtClean="0"/>
            <a:t>• En el caso de las personas solicitantes de protección internacional que han comenzado a rehacer su vida en España durante la tramitación y pierden sus autorizaciones al recibir una denegación, se quedan sin trabajo, sin derechos y sin posibilidad de continuar en el país en situación administrativa regular. (En el año 2020 fueron admitidas solo el 5% de las solicitudes, 109.161 personas quedaron desamparadas, convirtiendo a España en uno de los países europeos con menor tasa de reconocimiento del derecho de asilo)</a:t>
          </a:r>
          <a:endParaRPr lang="es-ES" sz="1400" kern="1200" dirty="0"/>
        </a:p>
      </dsp:txBody>
      <dsp:txXfrm rot="-5400000">
        <a:off x="4155602" y="729255"/>
        <a:ext cx="7182927" cy="3785937"/>
      </dsp:txXfrm>
    </dsp:sp>
    <dsp:sp modelId="{87CBA210-D49F-43AF-B9F6-6C0E65208EB3}">
      <dsp:nvSpPr>
        <dsp:cNvPr id="0" name=""/>
        <dsp:cNvSpPr/>
      </dsp:nvSpPr>
      <dsp:spPr>
        <a:xfrm>
          <a:off x="0" y="0"/>
          <a:ext cx="4155602" cy="524444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rtl="0">
            <a:lnSpc>
              <a:spcPct val="90000"/>
            </a:lnSpc>
            <a:spcBef>
              <a:spcPct val="0"/>
            </a:spcBef>
            <a:spcAft>
              <a:spcPct val="35000"/>
            </a:spcAft>
          </a:pPr>
          <a:r>
            <a:rPr lang="es-ES" sz="2600" kern="1200" dirty="0" smtClean="0"/>
            <a:t>En la práctica, nos encontramos con que los requisitos administrativos exigidos por la normativa para obtener estas autorizaciones, tanto en el país de origen como ya en territorio español, son muy difíciles de conseguir en el contexto actual.  Se dan cuatro situaciones principalmente: </a:t>
          </a:r>
          <a:endParaRPr lang="es-ES" sz="2600" kern="1200" dirty="0"/>
        </a:p>
      </dsp:txBody>
      <dsp:txXfrm>
        <a:off x="202860" y="202860"/>
        <a:ext cx="3749882" cy="483872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F0D933-6BE2-4FF5-B0AE-9B15DB6F5DAF}">
      <dsp:nvSpPr>
        <dsp:cNvPr id="0" name=""/>
        <dsp:cNvSpPr/>
      </dsp:nvSpPr>
      <dsp:spPr>
        <a:xfrm rot="5400000">
          <a:off x="5936406" y="-1551124"/>
          <a:ext cx="3188248" cy="708755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rtl="0">
            <a:lnSpc>
              <a:spcPct val="90000"/>
            </a:lnSpc>
            <a:spcBef>
              <a:spcPct val="0"/>
            </a:spcBef>
            <a:spcAft>
              <a:spcPct val="15000"/>
            </a:spcAft>
            <a:buChar char="••"/>
          </a:pPr>
          <a:r>
            <a:rPr lang="es-ES" sz="1400" b="1" kern="1200" dirty="0" smtClean="0"/>
            <a:t>Requisitos estrictos</a:t>
          </a:r>
          <a:r>
            <a:rPr lang="es-ES" sz="1400" kern="1200" dirty="0" smtClean="0"/>
            <a:t>: La mayoría de permisos exige documentación y pruebas específicas (solvencia económica, contratos de trabajo, planes de negocio) que no todos los inmigrantes pueden reunir.</a:t>
          </a:r>
          <a:endParaRPr lang="es-ES" sz="1400" kern="1200" dirty="0"/>
        </a:p>
        <a:p>
          <a:pPr marL="114300" lvl="1" indent="-114300" algn="l" defTabSz="622300" rtl="0">
            <a:lnSpc>
              <a:spcPct val="90000"/>
            </a:lnSpc>
            <a:spcBef>
              <a:spcPct val="0"/>
            </a:spcBef>
            <a:spcAft>
              <a:spcPct val="15000"/>
            </a:spcAft>
            <a:buChar char="••"/>
          </a:pPr>
          <a:r>
            <a:rPr lang="es-ES" sz="1400" b="1" kern="1200" smtClean="0"/>
            <a:t>Largo tiempo de espera</a:t>
          </a:r>
          <a:r>
            <a:rPr lang="es-ES" sz="1400" kern="1200" smtClean="0"/>
            <a:t>: En ocasiones, los trámites en Extranjería son prolongados y requieren citas difíciles de conseguir.</a:t>
          </a:r>
          <a:endParaRPr lang="es-ES" sz="1400" kern="1200"/>
        </a:p>
        <a:p>
          <a:pPr marL="114300" lvl="1" indent="-114300" algn="l" defTabSz="622300" rtl="0">
            <a:lnSpc>
              <a:spcPct val="90000"/>
            </a:lnSpc>
            <a:spcBef>
              <a:spcPct val="0"/>
            </a:spcBef>
            <a:spcAft>
              <a:spcPct val="15000"/>
            </a:spcAft>
            <a:buChar char="••"/>
          </a:pPr>
          <a:r>
            <a:rPr lang="es-ES" sz="1400" b="1" kern="1200" smtClean="0"/>
            <a:t>Barreras administrativas y lingüísticas</a:t>
          </a:r>
          <a:r>
            <a:rPr lang="es-ES" sz="1400" kern="1200" smtClean="0"/>
            <a:t>: Muchos inmigrantes enfrentan dificultades para comprender o gestionar la burocracia española y las barreras idiomáticas.</a:t>
          </a:r>
          <a:endParaRPr lang="es-ES" sz="1400" kern="1200"/>
        </a:p>
        <a:p>
          <a:pPr marL="114300" lvl="1" indent="-114300" algn="l" defTabSz="622300" rtl="0">
            <a:lnSpc>
              <a:spcPct val="90000"/>
            </a:lnSpc>
            <a:spcBef>
              <a:spcPct val="0"/>
            </a:spcBef>
            <a:spcAft>
              <a:spcPct val="15000"/>
            </a:spcAft>
            <a:buChar char="••"/>
          </a:pPr>
          <a:r>
            <a:rPr lang="es-ES" sz="1400" b="1" kern="1200" smtClean="0"/>
            <a:t>Situación de irregularidad</a:t>
          </a:r>
          <a:r>
            <a:rPr lang="es-ES" sz="1400" kern="1200" smtClean="0"/>
            <a:t>: Muchos inmigrantes que no pueden acceder a las vías formales de residencia optan por vivir en situación irregular, lo que los hace vulnerables a la explotación laboral y a la falta de derechos básicos.</a:t>
          </a:r>
          <a:endParaRPr lang="es-ES" sz="1400" kern="1200"/>
        </a:p>
        <a:p>
          <a:pPr marL="114300" lvl="1" indent="-114300" algn="l" defTabSz="622300" rtl="0">
            <a:lnSpc>
              <a:spcPct val="90000"/>
            </a:lnSpc>
            <a:spcBef>
              <a:spcPct val="0"/>
            </a:spcBef>
            <a:spcAft>
              <a:spcPct val="15000"/>
            </a:spcAft>
            <a:buChar char="••"/>
          </a:pPr>
          <a:r>
            <a:rPr lang="es-ES" sz="1400" b="1" kern="1200" smtClean="0"/>
            <a:t>Impacto psicológico y social</a:t>
          </a:r>
          <a:r>
            <a:rPr lang="es-ES" sz="1400" kern="1200" smtClean="0"/>
            <a:t>: Las personas en situación irregular enfrentan la incertidumbre constante de la deportación, así como la separación de sus familias y redes de apoyo.</a:t>
          </a:r>
          <a:endParaRPr lang="es-ES" sz="1400" kern="1200"/>
        </a:p>
      </dsp:txBody>
      <dsp:txXfrm rot="-5400000">
        <a:off x="3986752" y="554167"/>
        <a:ext cx="6931921" cy="2876974"/>
      </dsp:txXfrm>
    </dsp:sp>
    <dsp:sp modelId="{AD8E86D5-709A-4952-B519-07E274DF59A7}">
      <dsp:nvSpPr>
        <dsp:cNvPr id="0" name=""/>
        <dsp:cNvSpPr/>
      </dsp:nvSpPr>
      <dsp:spPr>
        <a:xfrm>
          <a:off x="0" y="0"/>
          <a:ext cx="3986751" cy="398531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rtl="0">
            <a:lnSpc>
              <a:spcPct val="90000"/>
            </a:lnSpc>
            <a:spcBef>
              <a:spcPct val="0"/>
            </a:spcBef>
            <a:spcAft>
              <a:spcPct val="35000"/>
            </a:spcAft>
          </a:pPr>
          <a:r>
            <a:rPr lang="es-ES" sz="4400" b="1" kern="1200" smtClean="0"/>
            <a:t>Retos y dificultades en el proceso de regularización</a:t>
          </a:r>
          <a:endParaRPr lang="es-ES" sz="4400" kern="1200"/>
        </a:p>
      </dsp:txBody>
      <dsp:txXfrm>
        <a:off x="194547" y="194547"/>
        <a:ext cx="3597657" cy="35962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6D663E-728C-4219-A92D-BF0940900788}">
      <dsp:nvSpPr>
        <dsp:cNvPr id="0" name=""/>
        <dsp:cNvSpPr/>
      </dsp:nvSpPr>
      <dsp:spPr>
        <a:xfrm>
          <a:off x="-5260078" y="-805618"/>
          <a:ext cx="6263669" cy="6263669"/>
        </a:xfrm>
        <a:prstGeom prst="blockArc">
          <a:avLst>
            <a:gd name="adj1" fmla="val 18900000"/>
            <a:gd name="adj2" fmla="val 2700000"/>
            <a:gd name="adj3" fmla="val 345"/>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4791CD2-AED3-4A6D-8AB2-033A1BBB2963}">
      <dsp:nvSpPr>
        <dsp:cNvPr id="0" name=""/>
        <dsp:cNvSpPr/>
      </dsp:nvSpPr>
      <dsp:spPr>
        <a:xfrm>
          <a:off x="438913" y="290684"/>
          <a:ext cx="7624606" cy="5817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61756" tIns="76200" rIns="76200" bIns="76200" numCol="1" spcCol="1270" anchor="ctr" anchorCtr="0">
          <a:noAutofit/>
        </a:bodyPr>
        <a:lstStyle/>
        <a:p>
          <a:pPr lvl="0" algn="l" defTabSz="1333500">
            <a:lnSpc>
              <a:spcPct val="90000"/>
            </a:lnSpc>
            <a:spcBef>
              <a:spcPct val="0"/>
            </a:spcBef>
            <a:spcAft>
              <a:spcPct val="35000"/>
            </a:spcAft>
          </a:pPr>
          <a:r>
            <a:rPr lang="es-ES" sz="3000" kern="1200" dirty="0" smtClean="0"/>
            <a:t>Situación administrativa irregular</a:t>
          </a:r>
        </a:p>
      </dsp:txBody>
      <dsp:txXfrm>
        <a:off x="438913" y="290684"/>
        <a:ext cx="7624606" cy="581740"/>
      </dsp:txXfrm>
    </dsp:sp>
    <dsp:sp modelId="{83FB8BEA-65C7-4C7E-9AB8-0083E0DC3D91}">
      <dsp:nvSpPr>
        <dsp:cNvPr id="0" name=""/>
        <dsp:cNvSpPr/>
      </dsp:nvSpPr>
      <dsp:spPr>
        <a:xfrm>
          <a:off x="75325" y="217966"/>
          <a:ext cx="727175" cy="72717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0BAB6D0-50EC-418D-B21C-09A25006C431}">
      <dsp:nvSpPr>
        <dsp:cNvPr id="0" name=""/>
        <dsp:cNvSpPr/>
      </dsp:nvSpPr>
      <dsp:spPr>
        <a:xfrm>
          <a:off x="855771" y="1163015"/>
          <a:ext cx="7207748" cy="5817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61756" tIns="76200" rIns="76200" bIns="76200" numCol="1" spcCol="1270" anchor="ctr" anchorCtr="0">
          <a:noAutofit/>
        </a:bodyPr>
        <a:lstStyle/>
        <a:p>
          <a:pPr lvl="0" algn="l" defTabSz="1333500">
            <a:lnSpc>
              <a:spcPct val="90000"/>
            </a:lnSpc>
            <a:spcBef>
              <a:spcPct val="0"/>
            </a:spcBef>
            <a:spcAft>
              <a:spcPct val="35000"/>
            </a:spcAft>
          </a:pPr>
          <a:r>
            <a:rPr lang="es-ES" sz="3000" kern="1200" dirty="0" smtClean="0"/>
            <a:t>Carencia de recursos económicos propios</a:t>
          </a:r>
          <a:endParaRPr lang="es-ES" sz="3000" kern="1200" dirty="0"/>
        </a:p>
      </dsp:txBody>
      <dsp:txXfrm>
        <a:off x="855771" y="1163015"/>
        <a:ext cx="7207748" cy="581740"/>
      </dsp:txXfrm>
    </dsp:sp>
    <dsp:sp modelId="{6BFDDADD-4622-4622-9F8B-22AF4DB96126}">
      <dsp:nvSpPr>
        <dsp:cNvPr id="0" name=""/>
        <dsp:cNvSpPr/>
      </dsp:nvSpPr>
      <dsp:spPr>
        <a:xfrm>
          <a:off x="492183" y="1090297"/>
          <a:ext cx="727175" cy="72717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1D53867-3890-4938-B195-073B2A811BBA}">
      <dsp:nvSpPr>
        <dsp:cNvPr id="0" name=""/>
        <dsp:cNvSpPr/>
      </dsp:nvSpPr>
      <dsp:spPr>
        <a:xfrm>
          <a:off x="983712" y="2035346"/>
          <a:ext cx="7079806" cy="5817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61756" tIns="76200" rIns="76200" bIns="76200" numCol="1" spcCol="1270" anchor="ctr" anchorCtr="0">
          <a:noAutofit/>
        </a:bodyPr>
        <a:lstStyle/>
        <a:p>
          <a:pPr lvl="0" algn="l" defTabSz="1333500">
            <a:lnSpc>
              <a:spcPct val="90000"/>
            </a:lnSpc>
            <a:spcBef>
              <a:spcPct val="0"/>
            </a:spcBef>
            <a:spcAft>
              <a:spcPct val="35000"/>
            </a:spcAft>
          </a:pPr>
          <a:r>
            <a:rPr lang="es-ES" sz="3000" kern="1200" dirty="0" smtClean="0"/>
            <a:t>Desconocimiento del idioma</a:t>
          </a:r>
        </a:p>
      </dsp:txBody>
      <dsp:txXfrm>
        <a:off x="983712" y="2035346"/>
        <a:ext cx="7079806" cy="581740"/>
      </dsp:txXfrm>
    </dsp:sp>
    <dsp:sp modelId="{715F0A7C-D3A8-4AB3-A914-85CEC0B380A6}">
      <dsp:nvSpPr>
        <dsp:cNvPr id="0" name=""/>
        <dsp:cNvSpPr/>
      </dsp:nvSpPr>
      <dsp:spPr>
        <a:xfrm>
          <a:off x="620125" y="1962628"/>
          <a:ext cx="727175" cy="72717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C407710-AD7F-4F27-9E1E-415CE63254AE}">
      <dsp:nvSpPr>
        <dsp:cNvPr id="0" name=""/>
        <dsp:cNvSpPr/>
      </dsp:nvSpPr>
      <dsp:spPr>
        <a:xfrm>
          <a:off x="855771" y="2907677"/>
          <a:ext cx="7207748" cy="5817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61756" tIns="76200" rIns="76200" bIns="76200" numCol="1" spcCol="1270" anchor="ctr" anchorCtr="0">
          <a:noAutofit/>
        </a:bodyPr>
        <a:lstStyle/>
        <a:p>
          <a:pPr lvl="0" algn="l" defTabSz="1333500">
            <a:lnSpc>
              <a:spcPct val="90000"/>
            </a:lnSpc>
            <a:spcBef>
              <a:spcPct val="0"/>
            </a:spcBef>
            <a:spcAft>
              <a:spcPct val="35000"/>
            </a:spcAft>
          </a:pPr>
          <a:r>
            <a:rPr lang="es-ES" sz="3000" kern="1200" dirty="0" smtClean="0"/>
            <a:t>Carece de redes de apoyo</a:t>
          </a:r>
        </a:p>
      </dsp:txBody>
      <dsp:txXfrm>
        <a:off x="855771" y="2907677"/>
        <a:ext cx="7207748" cy="581740"/>
      </dsp:txXfrm>
    </dsp:sp>
    <dsp:sp modelId="{EEC0C056-AE8F-4774-9B67-0B3F2AF9B009}">
      <dsp:nvSpPr>
        <dsp:cNvPr id="0" name=""/>
        <dsp:cNvSpPr/>
      </dsp:nvSpPr>
      <dsp:spPr>
        <a:xfrm>
          <a:off x="492183" y="2834960"/>
          <a:ext cx="727175" cy="72717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046CDD-29EF-4619-B196-55D43B6B2266}">
      <dsp:nvSpPr>
        <dsp:cNvPr id="0" name=""/>
        <dsp:cNvSpPr/>
      </dsp:nvSpPr>
      <dsp:spPr>
        <a:xfrm>
          <a:off x="438913" y="3780008"/>
          <a:ext cx="7624606" cy="5817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61756" tIns="76200" rIns="76200" bIns="76200" numCol="1" spcCol="1270" anchor="ctr" anchorCtr="0">
          <a:noAutofit/>
        </a:bodyPr>
        <a:lstStyle/>
        <a:p>
          <a:pPr lvl="0" algn="l" defTabSz="1333500">
            <a:lnSpc>
              <a:spcPct val="90000"/>
            </a:lnSpc>
            <a:spcBef>
              <a:spcPct val="0"/>
            </a:spcBef>
            <a:spcAft>
              <a:spcPct val="35000"/>
            </a:spcAft>
          </a:pPr>
          <a:r>
            <a:rPr lang="es-ES" sz="3000" kern="1200" dirty="0" smtClean="0"/>
            <a:t>Situación de grave estrés</a:t>
          </a:r>
        </a:p>
      </dsp:txBody>
      <dsp:txXfrm>
        <a:off x="438913" y="3780008"/>
        <a:ext cx="7624606" cy="581740"/>
      </dsp:txXfrm>
    </dsp:sp>
    <dsp:sp modelId="{11052483-7F0A-47C5-A481-690F564C7AEA}">
      <dsp:nvSpPr>
        <dsp:cNvPr id="0" name=""/>
        <dsp:cNvSpPr/>
      </dsp:nvSpPr>
      <dsp:spPr>
        <a:xfrm>
          <a:off x="75325" y="3707291"/>
          <a:ext cx="727175" cy="72717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F76041-CB89-F24B-8354-AC1066171F0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x-none"/>
          </a:p>
        </p:txBody>
      </p:sp>
      <p:sp>
        <p:nvSpPr>
          <p:cNvPr id="3" name="Subtitle 2">
            <a:extLst>
              <a:ext uri="{FF2B5EF4-FFF2-40B4-BE49-F238E27FC236}">
                <a16:creationId xmlns:a16="http://schemas.microsoft.com/office/drawing/2014/main" xmlns="" id="{F4236395-503A-1C48-AF85-CC97C8F218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sp>
        <p:nvSpPr>
          <p:cNvPr id="4" name="Date Placeholder 3">
            <a:extLst>
              <a:ext uri="{FF2B5EF4-FFF2-40B4-BE49-F238E27FC236}">
                <a16:creationId xmlns:a16="http://schemas.microsoft.com/office/drawing/2014/main" xmlns="" id="{FBF5EA6E-74B5-F74E-9C2C-A90566ED10EF}"/>
              </a:ext>
            </a:extLst>
          </p:cNvPr>
          <p:cNvSpPr>
            <a:spLocks noGrp="1"/>
          </p:cNvSpPr>
          <p:nvPr>
            <p:ph type="dt" sz="half" idx="10"/>
          </p:nvPr>
        </p:nvSpPr>
        <p:spPr/>
        <p:txBody>
          <a:bodyPr/>
          <a:lstStyle/>
          <a:p>
            <a:fld id="{0FCCA5FD-1FB2-0D40-8EEB-990A29360AB3}" type="datetimeFigureOut">
              <a:rPr lang="x-none" smtClean="0"/>
              <a:t>02/11/2024</a:t>
            </a:fld>
            <a:endParaRPr lang="x-none"/>
          </a:p>
        </p:txBody>
      </p:sp>
      <p:sp>
        <p:nvSpPr>
          <p:cNvPr id="5" name="Footer Placeholder 4">
            <a:extLst>
              <a:ext uri="{FF2B5EF4-FFF2-40B4-BE49-F238E27FC236}">
                <a16:creationId xmlns:a16="http://schemas.microsoft.com/office/drawing/2014/main" xmlns="" id="{C48D37B5-FAF6-1149-BE53-7A8E90CA68B8}"/>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xmlns="" id="{63519358-63D7-0441-8300-BE806C750677}"/>
              </a:ext>
            </a:extLst>
          </p:cNvPr>
          <p:cNvSpPr>
            <a:spLocks noGrp="1"/>
          </p:cNvSpPr>
          <p:nvPr>
            <p:ph type="sldNum" sz="quarter" idx="12"/>
          </p:nvPr>
        </p:nvSpPr>
        <p:spPr/>
        <p:txBody>
          <a:bodyPr/>
          <a:lstStyle/>
          <a:p>
            <a:fld id="{9ABF8807-ECCC-A344-A43F-4B44FA08D243}" type="slidenum">
              <a:rPr lang="x-none" smtClean="0"/>
              <a:t>‹Nº›</a:t>
            </a:fld>
            <a:endParaRPr lang="x-none"/>
          </a:p>
        </p:txBody>
      </p:sp>
    </p:spTree>
    <p:extLst>
      <p:ext uri="{BB962C8B-B14F-4D97-AF65-F5344CB8AC3E}">
        <p14:creationId xmlns:p14="http://schemas.microsoft.com/office/powerpoint/2010/main" val="36270970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004222A-5FF4-4848-94B3-5724B7927A78}"/>
              </a:ext>
            </a:extLst>
          </p:cNvPr>
          <p:cNvSpPr>
            <a:spLocks noGrp="1"/>
          </p:cNvSpPr>
          <p:nvPr>
            <p:ph type="title"/>
          </p:nvPr>
        </p:nvSpPr>
        <p:spPr/>
        <p:txBody>
          <a:bodyPr/>
          <a:lstStyle/>
          <a:p>
            <a:r>
              <a:rPr lang="en-US"/>
              <a:t>Click to edit Master title style</a:t>
            </a:r>
            <a:endParaRPr lang="x-none"/>
          </a:p>
        </p:txBody>
      </p:sp>
      <p:sp>
        <p:nvSpPr>
          <p:cNvPr id="3" name="Vertical Text Placeholder 2">
            <a:extLst>
              <a:ext uri="{FF2B5EF4-FFF2-40B4-BE49-F238E27FC236}">
                <a16:creationId xmlns:a16="http://schemas.microsoft.com/office/drawing/2014/main" xmlns="" id="{CC3C4D8B-88B1-624B-BCDC-F79CE7489D9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xmlns="" id="{C222BAA6-B68E-184C-AA4F-C28A6DB78CAD}"/>
              </a:ext>
            </a:extLst>
          </p:cNvPr>
          <p:cNvSpPr>
            <a:spLocks noGrp="1"/>
          </p:cNvSpPr>
          <p:nvPr>
            <p:ph type="dt" sz="half" idx="10"/>
          </p:nvPr>
        </p:nvSpPr>
        <p:spPr/>
        <p:txBody>
          <a:bodyPr/>
          <a:lstStyle/>
          <a:p>
            <a:fld id="{0FCCA5FD-1FB2-0D40-8EEB-990A29360AB3}" type="datetimeFigureOut">
              <a:rPr lang="x-none" smtClean="0"/>
              <a:t>02/11/2024</a:t>
            </a:fld>
            <a:endParaRPr lang="x-none"/>
          </a:p>
        </p:txBody>
      </p:sp>
      <p:sp>
        <p:nvSpPr>
          <p:cNvPr id="5" name="Footer Placeholder 4">
            <a:extLst>
              <a:ext uri="{FF2B5EF4-FFF2-40B4-BE49-F238E27FC236}">
                <a16:creationId xmlns:a16="http://schemas.microsoft.com/office/drawing/2014/main" xmlns="" id="{3C3BBBBD-6E3B-5A41-BAFE-132AEE759CA3}"/>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xmlns="" id="{2554B66F-BFB1-FB4D-B7D9-9E63898B9028}"/>
              </a:ext>
            </a:extLst>
          </p:cNvPr>
          <p:cNvSpPr>
            <a:spLocks noGrp="1"/>
          </p:cNvSpPr>
          <p:nvPr>
            <p:ph type="sldNum" sz="quarter" idx="12"/>
          </p:nvPr>
        </p:nvSpPr>
        <p:spPr/>
        <p:txBody>
          <a:bodyPr/>
          <a:lstStyle/>
          <a:p>
            <a:fld id="{9ABF8807-ECCC-A344-A43F-4B44FA08D243}" type="slidenum">
              <a:rPr lang="x-none" smtClean="0"/>
              <a:t>‹Nº›</a:t>
            </a:fld>
            <a:endParaRPr lang="x-none"/>
          </a:p>
        </p:txBody>
      </p:sp>
    </p:spTree>
    <p:extLst>
      <p:ext uri="{BB962C8B-B14F-4D97-AF65-F5344CB8AC3E}">
        <p14:creationId xmlns:p14="http://schemas.microsoft.com/office/powerpoint/2010/main" val="3909985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1C9CD1AD-906A-284C-97C0-636A80D2A3A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x-none"/>
          </a:p>
        </p:txBody>
      </p:sp>
      <p:sp>
        <p:nvSpPr>
          <p:cNvPr id="3" name="Vertical Text Placeholder 2">
            <a:extLst>
              <a:ext uri="{FF2B5EF4-FFF2-40B4-BE49-F238E27FC236}">
                <a16:creationId xmlns:a16="http://schemas.microsoft.com/office/drawing/2014/main" xmlns="" id="{6771A1D0-E1AD-284B-BABB-8A836D82CE1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xmlns="" id="{7C3CF4AF-AF6E-7E41-BB36-40BD70307497}"/>
              </a:ext>
            </a:extLst>
          </p:cNvPr>
          <p:cNvSpPr>
            <a:spLocks noGrp="1"/>
          </p:cNvSpPr>
          <p:nvPr>
            <p:ph type="dt" sz="half" idx="10"/>
          </p:nvPr>
        </p:nvSpPr>
        <p:spPr/>
        <p:txBody>
          <a:bodyPr/>
          <a:lstStyle/>
          <a:p>
            <a:fld id="{0FCCA5FD-1FB2-0D40-8EEB-990A29360AB3}" type="datetimeFigureOut">
              <a:rPr lang="x-none" smtClean="0"/>
              <a:t>02/11/2024</a:t>
            </a:fld>
            <a:endParaRPr lang="x-none"/>
          </a:p>
        </p:txBody>
      </p:sp>
      <p:sp>
        <p:nvSpPr>
          <p:cNvPr id="5" name="Footer Placeholder 4">
            <a:extLst>
              <a:ext uri="{FF2B5EF4-FFF2-40B4-BE49-F238E27FC236}">
                <a16:creationId xmlns:a16="http://schemas.microsoft.com/office/drawing/2014/main" xmlns="" id="{2EBDA1B6-6FE7-954B-BC20-485EF16BEC88}"/>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xmlns="" id="{9D1C1F37-A1A8-E844-89FD-E4C9DB12B38A}"/>
              </a:ext>
            </a:extLst>
          </p:cNvPr>
          <p:cNvSpPr>
            <a:spLocks noGrp="1"/>
          </p:cNvSpPr>
          <p:nvPr>
            <p:ph type="sldNum" sz="quarter" idx="12"/>
          </p:nvPr>
        </p:nvSpPr>
        <p:spPr/>
        <p:txBody>
          <a:bodyPr/>
          <a:lstStyle/>
          <a:p>
            <a:fld id="{9ABF8807-ECCC-A344-A43F-4B44FA08D243}" type="slidenum">
              <a:rPr lang="x-none" smtClean="0"/>
              <a:t>‹Nº›</a:t>
            </a:fld>
            <a:endParaRPr lang="x-none"/>
          </a:p>
        </p:txBody>
      </p:sp>
    </p:spTree>
    <p:extLst>
      <p:ext uri="{BB962C8B-B14F-4D97-AF65-F5344CB8AC3E}">
        <p14:creationId xmlns:p14="http://schemas.microsoft.com/office/powerpoint/2010/main" val="3045609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2B2717-D9BA-CC4B-95CB-22DDD96F9D57}"/>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xmlns="" id="{35DAF7A3-2ADE-0548-B4FC-EA49ABE031A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xmlns="" id="{A2295318-BDC8-7B42-93B1-10A017CAB070}"/>
              </a:ext>
            </a:extLst>
          </p:cNvPr>
          <p:cNvSpPr>
            <a:spLocks noGrp="1"/>
          </p:cNvSpPr>
          <p:nvPr>
            <p:ph type="dt" sz="half" idx="10"/>
          </p:nvPr>
        </p:nvSpPr>
        <p:spPr/>
        <p:txBody>
          <a:bodyPr/>
          <a:lstStyle/>
          <a:p>
            <a:fld id="{0FCCA5FD-1FB2-0D40-8EEB-990A29360AB3}" type="datetimeFigureOut">
              <a:rPr lang="x-none" smtClean="0"/>
              <a:t>02/11/2024</a:t>
            </a:fld>
            <a:endParaRPr lang="x-none"/>
          </a:p>
        </p:txBody>
      </p:sp>
      <p:sp>
        <p:nvSpPr>
          <p:cNvPr id="5" name="Footer Placeholder 4">
            <a:extLst>
              <a:ext uri="{FF2B5EF4-FFF2-40B4-BE49-F238E27FC236}">
                <a16:creationId xmlns:a16="http://schemas.microsoft.com/office/drawing/2014/main" xmlns="" id="{3658DDA9-89B4-3E4D-B7DF-A9A2743EEA82}"/>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xmlns="" id="{8B769C7F-F155-314D-83F0-E6B43ED02CE7}"/>
              </a:ext>
            </a:extLst>
          </p:cNvPr>
          <p:cNvSpPr>
            <a:spLocks noGrp="1"/>
          </p:cNvSpPr>
          <p:nvPr>
            <p:ph type="sldNum" sz="quarter" idx="12"/>
          </p:nvPr>
        </p:nvSpPr>
        <p:spPr/>
        <p:txBody>
          <a:bodyPr/>
          <a:lstStyle/>
          <a:p>
            <a:fld id="{9ABF8807-ECCC-A344-A43F-4B44FA08D243}" type="slidenum">
              <a:rPr lang="x-none" smtClean="0"/>
              <a:t>‹Nº›</a:t>
            </a:fld>
            <a:endParaRPr lang="x-none"/>
          </a:p>
        </p:txBody>
      </p:sp>
    </p:spTree>
    <p:extLst>
      <p:ext uri="{BB962C8B-B14F-4D97-AF65-F5344CB8AC3E}">
        <p14:creationId xmlns:p14="http://schemas.microsoft.com/office/powerpoint/2010/main" val="1246158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C72C065-E975-1143-9595-EDA94C7E98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x-none"/>
          </a:p>
        </p:txBody>
      </p:sp>
      <p:sp>
        <p:nvSpPr>
          <p:cNvPr id="3" name="Text Placeholder 2">
            <a:extLst>
              <a:ext uri="{FF2B5EF4-FFF2-40B4-BE49-F238E27FC236}">
                <a16:creationId xmlns:a16="http://schemas.microsoft.com/office/drawing/2014/main" xmlns="" id="{349AA1B5-1074-3748-BA16-AD4FF304040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08800DE4-25A8-E64D-B0A9-DCEB4D87665F}"/>
              </a:ext>
            </a:extLst>
          </p:cNvPr>
          <p:cNvSpPr>
            <a:spLocks noGrp="1"/>
          </p:cNvSpPr>
          <p:nvPr>
            <p:ph type="dt" sz="half" idx="10"/>
          </p:nvPr>
        </p:nvSpPr>
        <p:spPr/>
        <p:txBody>
          <a:bodyPr/>
          <a:lstStyle/>
          <a:p>
            <a:fld id="{0FCCA5FD-1FB2-0D40-8EEB-990A29360AB3}" type="datetimeFigureOut">
              <a:rPr lang="x-none" smtClean="0"/>
              <a:t>02/11/2024</a:t>
            </a:fld>
            <a:endParaRPr lang="x-none"/>
          </a:p>
        </p:txBody>
      </p:sp>
      <p:sp>
        <p:nvSpPr>
          <p:cNvPr id="5" name="Footer Placeholder 4">
            <a:extLst>
              <a:ext uri="{FF2B5EF4-FFF2-40B4-BE49-F238E27FC236}">
                <a16:creationId xmlns:a16="http://schemas.microsoft.com/office/drawing/2014/main" xmlns="" id="{9F8505A8-0A55-964B-86B4-4C827B7541EB}"/>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xmlns="" id="{A6977735-C4A9-A343-B56A-0B4AF9E078E9}"/>
              </a:ext>
            </a:extLst>
          </p:cNvPr>
          <p:cNvSpPr>
            <a:spLocks noGrp="1"/>
          </p:cNvSpPr>
          <p:nvPr>
            <p:ph type="sldNum" sz="quarter" idx="12"/>
          </p:nvPr>
        </p:nvSpPr>
        <p:spPr/>
        <p:txBody>
          <a:bodyPr/>
          <a:lstStyle/>
          <a:p>
            <a:fld id="{9ABF8807-ECCC-A344-A43F-4B44FA08D243}" type="slidenum">
              <a:rPr lang="x-none" smtClean="0"/>
              <a:t>‹Nº›</a:t>
            </a:fld>
            <a:endParaRPr lang="x-none"/>
          </a:p>
        </p:txBody>
      </p:sp>
    </p:spTree>
    <p:extLst>
      <p:ext uri="{BB962C8B-B14F-4D97-AF65-F5344CB8AC3E}">
        <p14:creationId xmlns:p14="http://schemas.microsoft.com/office/powerpoint/2010/main" val="3868695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D9E6B82-11C5-0046-B202-5E0238B21B65}"/>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xmlns="" id="{F240E75C-19F0-B441-BA8C-209DBF981AB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Content Placeholder 3">
            <a:extLst>
              <a:ext uri="{FF2B5EF4-FFF2-40B4-BE49-F238E27FC236}">
                <a16:creationId xmlns:a16="http://schemas.microsoft.com/office/drawing/2014/main" xmlns="" id="{3C81AE18-EF8B-1D42-B2C5-06052A0F5FA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Date Placeholder 4">
            <a:extLst>
              <a:ext uri="{FF2B5EF4-FFF2-40B4-BE49-F238E27FC236}">
                <a16:creationId xmlns:a16="http://schemas.microsoft.com/office/drawing/2014/main" xmlns="" id="{66A568ED-08A8-874A-AF5C-EF74F13473CA}"/>
              </a:ext>
            </a:extLst>
          </p:cNvPr>
          <p:cNvSpPr>
            <a:spLocks noGrp="1"/>
          </p:cNvSpPr>
          <p:nvPr>
            <p:ph type="dt" sz="half" idx="10"/>
          </p:nvPr>
        </p:nvSpPr>
        <p:spPr/>
        <p:txBody>
          <a:bodyPr/>
          <a:lstStyle/>
          <a:p>
            <a:fld id="{0FCCA5FD-1FB2-0D40-8EEB-990A29360AB3}" type="datetimeFigureOut">
              <a:rPr lang="x-none" smtClean="0"/>
              <a:t>02/11/2024</a:t>
            </a:fld>
            <a:endParaRPr lang="x-none"/>
          </a:p>
        </p:txBody>
      </p:sp>
      <p:sp>
        <p:nvSpPr>
          <p:cNvPr id="6" name="Footer Placeholder 5">
            <a:extLst>
              <a:ext uri="{FF2B5EF4-FFF2-40B4-BE49-F238E27FC236}">
                <a16:creationId xmlns:a16="http://schemas.microsoft.com/office/drawing/2014/main" xmlns="" id="{0436A224-8D24-A242-8812-9E1791D06CCC}"/>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xmlns="" id="{C302A31E-221D-F54D-B21F-765648FEA32D}"/>
              </a:ext>
            </a:extLst>
          </p:cNvPr>
          <p:cNvSpPr>
            <a:spLocks noGrp="1"/>
          </p:cNvSpPr>
          <p:nvPr>
            <p:ph type="sldNum" sz="quarter" idx="12"/>
          </p:nvPr>
        </p:nvSpPr>
        <p:spPr/>
        <p:txBody>
          <a:bodyPr/>
          <a:lstStyle/>
          <a:p>
            <a:fld id="{9ABF8807-ECCC-A344-A43F-4B44FA08D243}" type="slidenum">
              <a:rPr lang="x-none" smtClean="0"/>
              <a:t>‹Nº›</a:t>
            </a:fld>
            <a:endParaRPr lang="x-none"/>
          </a:p>
        </p:txBody>
      </p:sp>
    </p:spTree>
    <p:extLst>
      <p:ext uri="{BB962C8B-B14F-4D97-AF65-F5344CB8AC3E}">
        <p14:creationId xmlns:p14="http://schemas.microsoft.com/office/powerpoint/2010/main" val="1789184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A99648-2676-6242-A37C-3492C7628570}"/>
              </a:ext>
            </a:extLst>
          </p:cNvPr>
          <p:cNvSpPr>
            <a:spLocks noGrp="1"/>
          </p:cNvSpPr>
          <p:nvPr>
            <p:ph type="title"/>
          </p:nvPr>
        </p:nvSpPr>
        <p:spPr>
          <a:xfrm>
            <a:off x="839788" y="365125"/>
            <a:ext cx="10515600" cy="1325563"/>
          </a:xfrm>
        </p:spPr>
        <p:txBody>
          <a:bodyPr/>
          <a:lstStyle/>
          <a:p>
            <a:r>
              <a:rPr lang="en-US"/>
              <a:t>Click to edit Master title style</a:t>
            </a:r>
            <a:endParaRPr lang="x-none"/>
          </a:p>
        </p:txBody>
      </p:sp>
      <p:sp>
        <p:nvSpPr>
          <p:cNvPr id="3" name="Text Placeholder 2">
            <a:extLst>
              <a:ext uri="{FF2B5EF4-FFF2-40B4-BE49-F238E27FC236}">
                <a16:creationId xmlns:a16="http://schemas.microsoft.com/office/drawing/2014/main" xmlns="" id="{786F0AE0-D7D3-3440-9888-89B23A3111A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02030C8B-F41C-5042-B73B-2E1EFE5BCA2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Text Placeholder 4">
            <a:extLst>
              <a:ext uri="{FF2B5EF4-FFF2-40B4-BE49-F238E27FC236}">
                <a16:creationId xmlns:a16="http://schemas.microsoft.com/office/drawing/2014/main" xmlns="" id="{282B195E-A8FA-314D-AE7F-9755BF57E4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7715A65F-C0A6-CE43-B96F-021EC34F469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7" name="Date Placeholder 6">
            <a:extLst>
              <a:ext uri="{FF2B5EF4-FFF2-40B4-BE49-F238E27FC236}">
                <a16:creationId xmlns:a16="http://schemas.microsoft.com/office/drawing/2014/main" xmlns="" id="{667B3EDD-BB8D-4945-97BF-DAD3EA33D4EB}"/>
              </a:ext>
            </a:extLst>
          </p:cNvPr>
          <p:cNvSpPr>
            <a:spLocks noGrp="1"/>
          </p:cNvSpPr>
          <p:nvPr>
            <p:ph type="dt" sz="half" idx="10"/>
          </p:nvPr>
        </p:nvSpPr>
        <p:spPr/>
        <p:txBody>
          <a:bodyPr/>
          <a:lstStyle/>
          <a:p>
            <a:fld id="{0FCCA5FD-1FB2-0D40-8EEB-990A29360AB3}" type="datetimeFigureOut">
              <a:rPr lang="x-none" smtClean="0"/>
              <a:t>02/11/2024</a:t>
            </a:fld>
            <a:endParaRPr lang="x-none"/>
          </a:p>
        </p:txBody>
      </p:sp>
      <p:sp>
        <p:nvSpPr>
          <p:cNvPr id="8" name="Footer Placeholder 7">
            <a:extLst>
              <a:ext uri="{FF2B5EF4-FFF2-40B4-BE49-F238E27FC236}">
                <a16:creationId xmlns:a16="http://schemas.microsoft.com/office/drawing/2014/main" xmlns="" id="{03068793-81B5-DB4E-BBE1-271EA5E08735}"/>
              </a:ext>
            </a:extLst>
          </p:cNvPr>
          <p:cNvSpPr>
            <a:spLocks noGrp="1"/>
          </p:cNvSpPr>
          <p:nvPr>
            <p:ph type="ftr" sz="quarter" idx="11"/>
          </p:nvPr>
        </p:nvSpPr>
        <p:spPr/>
        <p:txBody>
          <a:bodyPr/>
          <a:lstStyle/>
          <a:p>
            <a:endParaRPr lang="x-none"/>
          </a:p>
        </p:txBody>
      </p:sp>
      <p:sp>
        <p:nvSpPr>
          <p:cNvPr id="9" name="Slide Number Placeholder 8">
            <a:extLst>
              <a:ext uri="{FF2B5EF4-FFF2-40B4-BE49-F238E27FC236}">
                <a16:creationId xmlns:a16="http://schemas.microsoft.com/office/drawing/2014/main" xmlns="" id="{BAF75395-B17A-5D49-95CF-494B676DDCF7}"/>
              </a:ext>
            </a:extLst>
          </p:cNvPr>
          <p:cNvSpPr>
            <a:spLocks noGrp="1"/>
          </p:cNvSpPr>
          <p:nvPr>
            <p:ph type="sldNum" sz="quarter" idx="12"/>
          </p:nvPr>
        </p:nvSpPr>
        <p:spPr/>
        <p:txBody>
          <a:bodyPr/>
          <a:lstStyle/>
          <a:p>
            <a:fld id="{9ABF8807-ECCC-A344-A43F-4B44FA08D243}" type="slidenum">
              <a:rPr lang="x-none" smtClean="0"/>
              <a:t>‹Nº›</a:t>
            </a:fld>
            <a:endParaRPr lang="x-none"/>
          </a:p>
        </p:txBody>
      </p:sp>
    </p:spTree>
    <p:extLst>
      <p:ext uri="{BB962C8B-B14F-4D97-AF65-F5344CB8AC3E}">
        <p14:creationId xmlns:p14="http://schemas.microsoft.com/office/powerpoint/2010/main" val="9880189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2854DAF-3625-3544-ACD6-6852460F60D9}"/>
              </a:ext>
            </a:extLst>
          </p:cNvPr>
          <p:cNvSpPr>
            <a:spLocks noGrp="1"/>
          </p:cNvSpPr>
          <p:nvPr>
            <p:ph type="title"/>
          </p:nvPr>
        </p:nvSpPr>
        <p:spPr/>
        <p:txBody>
          <a:bodyPr/>
          <a:lstStyle/>
          <a:p>
            <a:r>
              <a:rPr lang="en-US"/>
              <a:t>Click to edit Master title style</a:t>
            </a:r>
            <a:endParaRPr lang="x-none"/>
          </a:p>
        </p:txBody>
      </p:sp>
      <p:sp>
        <p:nvSpPr>
          <p:cNvPr id="3" name="Date Placeholder 2">
            <a:extLst>
              <a:ext uri="{FF2B5EF4-FFF2-40B4-BE49-F238E27FC236}">
                <a16:creationId xmlns:a16="http://schemas.microsoft.com/office/drawing/2014/main" xmlns="" id="{75F1A30C-9101-2641-BA92-FB83CBEFB8F0}"/>
              </a:ext>
            </a:extLst>
          </p:cNvPr>
          <p:cNvSpPr>
            <a:spLocks noGrp="1"/>
          </p:cNvSpPr>
          <p:nvPr>
            <p:ph type="dt" sz="half" idx="10"/>
          </p:nvPr>
        </p:nvSpPr>
        <p:spPr/>
        <p:txBody>
          <a:bodyPr/>
          <a:lstStyle/>
          <a:p>
            <a:fld id="{0FCCA5FD-1FB2-0D40-8EEB-990A29360AB3}" type="datetimeFigureOut">
              <a:rPr lang="x-none" smtClean="0"/>
              <a:t>02/11/2024</a:t>
            </a:fld>
            <a:endParaRPr lang="x-none"/>
          </a:p>
        </p:txBody>
      </p:sp>
      <p:sp>
        <p:nvSpPr>
          <p:cNvPr id="4" name="Footer Placeholder 3">
            <a:extLst>
              <a:ext uri="{FF2B5EF4-FFF2-40B4-BE49-F238E27FC236}">
                <a16:creationId xmlns:a16="http://schemas.microsoft.com/office/drawing/2014/main" xmlns="" id="{6A3BC2C2-9450-7E45-8F33-F20D982E1398}"/>
              </a:ext>
            </a:extLst>
          </p:cNvPr>
          <p:cNvSpPr>
            <a:spLocks noGrp="1"/>
          </p:cNvSpPr>
          <p:nvPr>
            <p:ph type="ftr" sz="quarter" idx="11"/>
          </p:nvPr>
        </p:nvSpPr>
        <p:spPr/>
        <p:txBody>
          <a:bodyPr/>
          <a:lstStyle/>
          <a:p>
            <a:endParaRPr lang="x-none"/>
          </a:p>
        </p:txBody>
      </p:sp>
      <p:sp>
        <p:nvSpPr>
          <p:cNvPr id="5" name="Slide Number Placeholder 4">
            <a:extLst>
              <a:ext uri="{FF2B5EF4-FFF2-40B4-BE49-F238E27FC236}">
                <a16:creationId xmlns:a16="http://schemas.microsoft.com/office/drawing/2014/main" xmlns="" id="{D79F82A3-E50D-2044-A11B-D82ACD275AC6}"/>
              </a:ext>
            </a:extLst>
          </p:cNvPr>
          <p:cNvSpPr>
            <a:spLocks noGrp="1"/>
          </p:cNvSpPr>
          <p:nvPr>
            <p:ph type="sldNum" sz="quarter" idx="12"/>
          </p:nvPr>
        </p:nvSpPr>
        <p:spPr/>
        <p:txBody>
          <a:bodyPr/>
          <a:lstStyle/>
          <a:p>
            <a:fld id="{9ABF8807-ECCC-A344-A43F-4B44FA08D243}" type="slidenum">
              <a:rPr lang="x-none" smtClean="0"/>
              <a:t>‹Nº›</a:t>
            </a:fld>
            <a:endParaRPr lang="x-none"/>
          </a:p>
        </p:txBody>
      </p:sp>
    </p:spTree>
    <p:extLst>
      <p:ext uri="{BB962C8B-B14F-4D97-AF65-F5344CB8AC3E}">
        <p14:creationId xmlns:p14="http://schemas.microsoft.com/office/powerpoint/2010/main" val="2060791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DDDC05CF-2739-F548-AE9F-F42D297AA0D7}"/>
              </a:ext>
            </a:extLst>
          </p:cNvPr>
          <p:cNvSpPr>
            <a:spLocks noGrp="1"/>
          </p:cNvSpPr>
          <p:nvPr>
            <p:ph type="dt" sz="half" idx="10"/>
          </p:nvPr>
        </p:nvSpPr>
        <p:spPr/>
        <p:txBody>
          <a:bodyPr/>
          <a:lstStyle/>
          <a:p>
            <a:fld id="{0FCCA5FD-1FB2-0D40-8EEB-990A29360AB3}" type="datetimeFigureOut">
              <a:rPr lang="x-none" smtClean="0"/>
              <a:t>02/11/2024</a:t>
            </a:fld>
            <a:endParaRPr lang="x-none"/>
          </a:p>
        </p:txBody>
      </p:sp>
      <p:sp>
        <p:nvSpPr>
          <p:cNvPr id="3" name="Footer Placeholder 2">
            <a:extLst>
              <a:ext uri="{FF2B5EF4-FFF2-40B4-BE49-F238E27FC236}">
                <a16:creationId xmlns:a16="http://schemas.microsoft.com/office/drawing/2014/main" xmlns="" id="{D81CEAEE-52A7-3141-BA62-529A25687B01}"/>
              </a:ext>
            </a:extLst>
          </p:cNvPr>
          <p:cNvSpPr>
            <a:spLocks noGrp="1"/>
          </p:cNvSpPr>
          <p:nvPr>
            <p:ph type="ftr" sz="quarter" idx="11"/>
          </p:nvPr>
        </p:nvSpPr>
        <p:spPr/>
        <p:txBody>
          <a:bodyPr/>
          <a:lstStyle/>
          <a:p>
            <a:endParaRPr lang="x-none"/>
          </a:p>
        </p:txBody>
      </p:sp>
      <p:sp>
        <p:nvSpPr>
          <p:cNvPr id="4" name="Slide Number Placeholder 3">
            <a:extLst>
              <a:ext uri="{FF2B5EF4-FFF2-40B4-BE49-F238E27FC236}">
                <a16:creationId xmlns:a16="http://schemas.microsoft.com/office/drawing/2014/main" xmlns="" id="{F9B4891E-F5C0-5448-8202-F0FA398AAC22}"/>
              </a:ext>
            </a:extLst>
          </p:cNvPr>
          <p:cNvSpPr>
            <a:spLocks noGrp="1"/>
          </p:cNvSpPr>
          <p:nvPr>
            <p:ph type="sldNum" sz="quarter" idx="12"/>
          </p:nvPr>
        </p:nvSpPr>
        <p:spPr/>
        <p:txBody>
          <a:bodyPr/>
          <a:lstStyle/>
          <a:p>
            <a:fld id="{9ABF8807-ECCC-A344-A43F-4B44FA08D243}" type="slidenum">
              <a:rPr lang="x-none" smtClean="0"/>
              <a:t>‹Nº›</a:t>
            </a:fld>
            <a:endParaRPr lang="x-none"/>
          </a:p>
        </p:txBody>
      </p:sp>
    </p:spTree>
    <p:extLst>
      <p:ext uri="{BB962C8B-B14F-4D97-AF65-F5344CB8AC3E}">
        <p14:creationId xmlns:p14="http://schemas.microsoft.com/office/powerpoint/2010/main" val="2161213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3B810C-5D2C-A242-8F76-2615AB3BF8A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Content Placeholder 2">
            <a:extLst>
              <a:ext uri="{FF2B5EF4-FFF2-40B4-BE49-F238E27FC236}">
                <a16:creationId xmlns:a16="http://schemas.microsoft.com/office/drawing/2014/main" xmlns="" id="{031871E0-B4A1-9847-8575-6B26A97A154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Text Placeholder 3">
            <a:extLst>
              <a:ext uri="{FF2B5EF4-FFF2-40B4-BE49-F238E27FC236}">
                <a16:creationId xmlns:a16="http://schemas.microsoft.com/office/drawing/2014/main" xmlns="" id="{EB13FA41-671C-DD47-9F7B-5D6705C34E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041D2EB9-25AF-6F4F-81B3-A79BD2590F76}"/>
              </a:ext>
            </a:extLst>
          </p:cNvPr>
          <p:cNvSpPr>
            <a:spLocks noGrp="1"/>
          </p:cNvSpPr>
          <p:nvPr>
            <p:ph type="dt" sz="half" idx="10"/>
          </p:nvPr>
        </p:nvSpPr>
        <p:spPr/>
        <p:txBody>
          <a:bodyPr/>
          <a:lstStyle/>
          <a:p>
            <a:fld id="{0FCCA5FD-1FB2-0D40-8EEB-990A29360AB3}" type="datetimeFigureOut">
              <a:rPr lang="x-none" smtClean="0"/>
              <a:t>02/11/2024</a:t>
            </a:fld>
            <a:endParaRPr lang="x-none"/>
          </a:p>
        </p:txBody>
      </p:sp>
      <p:sp>
        <p:nvSpPr>
          <p:cNvPr id="6" name="Footer Placeholder 5">
            <a:extLst>
              <a:ext uri="{FF2B5EF4-FFF2-40B4-BE49-F238E27FC236}">
                <a16:creationId xmlns:a16="http://schemas.microsoft.com/office/drawing/2014/main" xmlns="" id="{C219C288-8621-7B43-9FBE-94EB922BA079}"/>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xmlns="" id="{90AEE633-99B9-1140-A2A0-55E52C665E92}"/>
              </a:ext>
            </a:extLst>
          </p:cNvPr>
          <p:cNvSpPr>
            <a:spLocks noGrp="1"/>
          </p:cNvSpPr>
          <p:nvPr>
            <p:ph type="sldNum" sz="quarter" idx="12"/>
          </p:nvPr>
        </p:nvSpPr>
        <p:spPr/>
        <p:txBody>
          <a:bodyPr/>
          <a:lstStyle/>
          <a:p>
            <a:fld id="{9ABF8807-ECCC-A344-A43F-4B44FA08D243}" type="slidenum">
              <a:rPr lang="x-none" smtClean="0"/>
              <a:t>‹Nº›</a:t>
            </a:fld>
            <a:endParaRPr lang="x-none"/>
          </a:p>
        </p:txBody>
      </p:sp>
    </p:spTree>
    <p:extLst>
      <p:ext uri="{BB962C8B-B14F-4D97-AF65-F5344CB8AC3E}">
        <p14:creationId xmlns:p14="http://schemas.microsoft.com/office/powerpoint/2010/main" val="2462216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C55CF9-7061-7B4B-AFBD-37F03D1E2A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Picture Placeholder 2">
            <a:extLst>
              <a:ext uri="{FF2B5EF4-FFF2-40B4-BE49-F238E27FC236}">
                <a16:creationId xmlns:a16="http://schemas.microsoft.com/office/drawing/2014/main" xmlns="" id="{51D452A0-B740-C046-9FB3-F8A0EC478A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Text Placeholder 3">
            <a:extLst>
              <a:ext uri="{FF2B5EF4-FFF2-40B4-BE49-F238E27FC236}">
                <a16:creationId xmlns:a16="http://schemas.microsoft.com/office/drawing/2014/main" xmlns="" id="{20F7B228-577C-8F47-8AC8-7EDFCBDFE7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8E71048F-D359-FE47-AADB-449A1EE3CA2A}"/>
              </a:ext>
            </a:extLst>
          </p:cNvPr>
          <p:cNvSpPr>
            <a:spLocks noGrp="1"/>
          </p:cNvSpPr>
          <p:nvPr>
            <p:ph type="dt" sz="half" idx="10"/>
          </p:nvPr>
        </p:nvSpPr>
        <p:spPr/>
        <p:txBody>
          <a:bodyPr/>
          <a:lstStyle/>
          <a:p>
            <a:fld id="{0FCCA5FD-1FB2-0D40-8EEB-990A29360AB3}" type="datetimeFigureOut">
              <a:rPr lang="x-none" smtClean="0"/>
              <a:t>02/11/2024</a:t>
            </a:fld>
            <a:endParaRPr lang="x-none"/>
          </a:p>
        </p:txBody>
      </p:sp>
      <p:sp>
        <p:nvSpPr>
          <p:cNvPr id="6" name="Footer Placeholder 5">
            <a:extLst>
              <a:ext uri="{FF2B5EF4-FFF2-40B4-BE49-F238E27FC236}">
                <a16:creationId xmlns:a16="http://schemas.microsoft.com/office/drawing/2014/main" xmlns="" id="{BA94166C-84CB-254D-AF72-E4A179A55C32}"/>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xmlns="" id="{7F2E9EF1-4FCE-3849-BE6E-30F07C7B4325}"/>
              </a:ext>
            </a:extLst>
          </p:cNvPr>
          <p:cNvSpPr>
            <a:spLocks noGrp="1"/>
          </p:cNvSpPr>
          <p:nvPr>
            <p:ph type="sldNum" sz="quarter" idx="12"/>
          </p:nvPr>
        </p:nvSpPr>
        <p:spPr/>
        <p:txBody>
          <a:bodyPr/>
          <a:lstStyle/>
          <a:p>
            <a:fld id="{9ABF8807-ECCC-A344-A43F-4B44FA08D243}" type="slidenum">
              <a:rPr lang="x-none" smtClean="0"/>
              <a:t>‹Nº›</a:t>
            </a:fld>
            <a:endParaRPr lang="x-none"/>
          </a:p>
        </p:txBody>
      </p:sp>
    </p:spTree>
    <p:extLst>
      <p:ext uri="{BB962C8B-B14F-4D97-AF65-F5344CB8AC3E}">
        <p14:creationId xmlns:p14="http://schemas.microsoft.com/office/powerpoint/2010/main" val="2260898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1CC89255-4752-5D47-A7FD-E66B99DF18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x-none"/>
          </a:p>
        </p:txBody>
      </p:sp>
      <p:sp>
        <p:nvSpPr>
          <p:cNvPr id="3" name="Text Placeholder 2">
            <a:extLst>
              <a:ext uri="{FF2B5EF4-FFF2-40B4-BE49-F238E27FC236}">
                <a16:creationId xmlns:a16="http://schemas.microsoft.com/office/drawing/2014/main" xmlns="" id="{00FD12CD-4A4B-8343-BF14-47C4531BB0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xmlns="" id="{18E31533-8EA0-6845-9107-E136798713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CCA5FD-1FB2-0D40-8EEB-990A29360AB3}" type="datetimeFigureOut">
              <a:rPr lang="x-none" smtClean="0"/>
              <a:t>02/11/2024</a:t>
            </a:fld>
            <a:endParaRPr lang="x-none"/>
          </a:p>
        </p:txBody>
      </p:sp>
      <p:sp>
        <p:nvSpPr>
          <p:cNvPr id="5" name="Footer Placeholder 4">
            <a:extLst>
              <a:ext uri="{FF2B5EF4-FFF2-40B4-BE49-F238E27FC236}">
                <a16:creationId xmlns:a16="http://schemas.microsoft.com/office/drawing/2014/main" xmlns="" id="{0043647E-C23F-BE40-9AA9-27EA872AF1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Slide Number Placeholder 5">
            <a:extLst>
              <a:ext uri="{FF2B5EF4-FFF2-40B4-BE49-F238E27FC236}">
                <a16:creationId xmlns:a16="http://schemas.microsoft.com/office/drawing/2014/main" xmlns="" id="{E6A4C609-72C0-9B43-A518-083DA316F0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BF8807-ECCC-A344-A43F-4B44FA08D243}" type="slidenum">
              <a:rPr lang="x-none" smtClean="0"/>
              <a:t>‹Nº›</a:t>
            </a:fld>
            <a:endParaRPr lang="x-none"/>
          </a:p>
        </p:txBody>
      </p:sp>
    </p:spTree>
    <p:extLst>
      <p:ext uri="{BB962C8B-B14F-4D97-AF65-F5344CB8AC3E}">
        <p14:creationId xmlns:p14="http://schemas.microsoft.com/office/powerpoint/2010/main" val="6089897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0.png"/><Relationship Id="rId7" Type="http://schemas.openxmlformats.org/officeDocument/2006/relationships/diagramColors" Target="../diagrams/colors4.xml"/><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hyperlink" Target="https://forms.office.com/e/XSUzd1UvCX?origin=lprLink"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0.png"/><Relationship Id="rId7" Type="http://schemas.openxmlformats.org/officeDocument/2006/relationships/diagramColors" Target="../diagrams/colors1.xml"/><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0.png"/><Relationship Id="rId7" Type="http://schemas.openxmlformats.org/officeDocument/2006/relationships/diagramQuickStyle" Target="../diagrams/quickStyle2.xml"/><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5.png"/><Relationship Id="rId9" Type="http://schemas.microsoft.com/office/2007/relationships/diagramDrawing" Target="../diagrams/drawing2.xml"/></Relationships>
</file>

<file path=ppt/slides/_rels/slide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0.png"/><Relationship Id="rId7" Type="http://schemas.openxmlformats.org/officeDocument/2006/relationships/diagramColors" Target="../diagrams/colors3.xml"/><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6369F035-CC50-7547-9891-1D7D5A27F6A8}"/>
              </a:ext>
            </a:extLst>
          </p:cNvPr>
          <p:cNvPicPr>
            <a:picLocks noChangeAspect="1"/>
          </p:cNvPicPr>
          <p:nvPr/>
        </p:nvPicPr>
        <p:blipFill>
          <a:blip r:embed="rId2"/>
          <a:stretch>
            <a:fillRect/>
          </a:stretch>
        </p:blipFill>
        <p:spPr>
          <a:xfrm>
            <a:off x="559397" y="246945"/>
            <a:ext cx="5536603" cy="6859355"/>
          </a:xfrm>
          <a:prstGeom prst="rect">
            <a:avLst/>
          </a:prstGeom>
        </p:spPr>
      </p:pic>
      <p:pic>
        <p:nvPicPr>
          <p:cNvPr id="3" name="Picture 2">
            <a:extLst>
              <a:ext uri="{FF2B5EF4-FFF2-40B4-BE49-F238E27FC236}">
                <a16:creationId xmlns:a16="http://schemas.microsoft.com/office/drawing/2014/main" xmlns="" id="{05532F81-EFE6-3A4F-95CF-4E94394FD752}"/>
              </a:ext>
            </a:extLst>
          </p:cNvPr>
          <p:cNvPicPr>
            <a:picLocks noChangeAspect="1"/>
          </p:cNvPicPr>
          <p:nvPr/>
        </p:nvPicPr>
        <p:blipFill>
          <a:blip r:embed="rId3"/>
          <a:stretch>
            <a:fillRect/>
          </a:stretch>
        </p:blipFill>
        <p:spPr>
          <a:xfrm>
            <a:off x="-98740" y="-23826"/>
            <a:ext cx="2710744" cy="6893702"/>
          </a:xfrm>
          <a:prstGeom prst="rect">
            <a:avLst/>
          </a:prstGeom>
        </p:spPr>
      </p:pic>
      <p:pic>
        <p:nvPicPr>
          <p:cNvPr id="20" name="Picture 19">
            <a:extLst>
              <a:ext uri="{FF2B5EF4-FFF2-40B4-BE49-F238E27FC236}">
                <a16:creationId xmlns:a16="http://schemas.microsoft.com/office/drawing/2014/main" xmlns="" id="{51A0AF31-9589-7A4A-9264-A5CB940ECF32}"/>
              </a:ext>
            </a:extLst>
          </p:cNvPr>
          <p:cNvPicPr>
            <a:picLocks noChangeAspect="1"/>
          </p:cNvPicPr>
          <p:nvPr/>
        </p:nvPicPr>
        <p:blipFill>
          <a:blip r:embed="rId4"/>
          <a:stretch>
            <a:fillRect/>
          </a:stretch>
        </p:blipFill>
        <p:spPr>
          <a:xfrm>
            <a:off x="319704" y="767807"/>
            <a:ext cx="1799135" cy="1187429"/>
          </a:xfrm>
          <a:prstGeom prst="rect">
            <a:avLst/>
          </a:prstGeom>
        </p:spPr>
      </p:pic>
      <p:pic>
        <p:nvPicPr>
          <p:cNvPr id="9" name="Imagen 8">
            <a:extLst>
              <a:ext uri="{FF2B5EF4-FFF2-40B4-BE49-F238E27FC236}">
                <a16:creationId xmlns:a16="http://schemas.microsoft.com/office/drawing/2014/main" xmlns="" id="{BCE86663-4292-7A49-9A5E-844B0DFD0A36}"/>
              </a:ext>
            </a:extLst>
          </p:cNvPr>
          <p:cNvPicPr>
            <a:picLocks noChangeAspect="1"/>
          </p:cNvPicPr>
          <p:nvPr/>
        </p:nvPicPr>
        <p:blipFill>
          <a:blip r:embed="rId5"/>
          <a:stretch>
            <a:fillRect/>
          </a:stretch>
        </p:blipFill>
        <p:spPr>
          <a:xfrm>
            <a:off x="767368" y="2353823"/>
            <a:ext cx="808200" cy="730489"/>
          </a:xfrm>
          <a:prstGeom prst="rect">
            <a:avLst/>
          </a:prstGeom>
        </p:spPr>
      </p:pic>
      <p:sp>
        <p:nvSpPr>
          <p:cNvPr id="10" name="CuadroTexto 9">
            <a:extLst>
              <a:ext uri="{FF2B5EF4-FFF2-40B4-BE49-F238E27FC236}">
                <a16:creationId xmlns:a16="http://schemas.microsoft.com/office/drawing/2014/main" xmlns="" id="{665434F1-A44D-973F-7000-90CF392223F8}"/>
              </a:ext>
            </a:extLst>
          </p:cNvPr>
          <p:cNvSpPr txBox="1"/>
          <p:nvPr/>
        </p:nvSpPr>
        <p:spPr>
          <a:xfrm>
            <a:off x="4977897" y="2820635"/>
            <a:ext cx="4933507" cy="830997"/>
          </a:xfrm>
          <a:prstGeom prst="rect">
            <a:avLst/>
          </a:prstGeom>
          <a:noFill/>
        </p:spPr>
        <p:txBody>
          <a:bodyPr wrap="square" rtlCol="0">
            <a:spAutoFit/>
          </a:bodyPr>
          <a:lstStyle/>
          <a:p>
            <a:pPr algn="ctr"/>
            <a:r>
              <a:rPr lang="es-MX" sz="2400" b="1" dirty="0">
                <a:solidFill>
                  <a:schemeClr val="accent4">
                    <a:lumMod val="50000"/>
                  </a:schemeClr>
                </a:solidFill>
              </a:rPr>
              <a:t>Licenciatura en Trabajo Social</a:t>
            </a:r>
          </a:p>
          <a:p>
            <a:pPr algn="ctr"/>
            <a:endParaRPr lang="es-MX" sz="2400" b="1" dirty="0">
              <a:solidFill>
                <a:schemeClr val="accent4">
                  <a:lumMod val="50000"/>
                </a:schemeClr>
              </a:solidFill>
            </a:endParaRPr>
          </a:p>
        </p:txBody>
      </p:sp>
      <p:sp>
        <p:nvSpPr>
          <p:cNvPr id="11" name="CuadroTexto 10">
            <a:extLst>
              <a:ext uri="{FF2B5EF4-FFF2-40B4-BE49-F238E27FC236}">
                <a16:creationId xmlns:a16="http://schemas.microsoft.com/office/drawing/2014/main" xmlns="" id="{2625E034-6F8A-0C0C-62DF-9AF434F34C9B}"/>
              </a:ext>
            </a:extLst>
          </p:cNvPr>
          <p:cNvSpPr txBox="1"/>
          <p:nvPr/>
        </p:nvSpPr>
        <p:spPr>
          <a:xfrm>
            <a:off x="3739383" y="3638293"/>
            <a:ext cx="7163374" cy="2431435"/>
          </a:xfrm>
          <a:prstGeom prst="rect">
            <a:avLst/>
          </a:prstGeom>
          <a:noFill/>
        </p:spPr>
        <p:txBody>
          <a:bodyPr wrap="square" rtlCol="0">
            <a:spAutoFit/>
          </a:bodyPr>
          <a:lstStyle/>
          <a:p>
            <a:pPr algn="ctr"/>
            <a:r>
              <a:rPr lang="es-MX" sz="2400" b="1" dirty="0">
                <a:solidFill>
                  <a:schemeClr val="accent6">
                    <a:lumMod val="50000"/>
                  </a:schemeClr>
                </a:solidFill>
              </a:rPr>
              <a:t>Docentes</a:t>
            </a:r>
          </a:p>
          <a:p>
            <a:pPr algn="ctr"/>
            <a:r>
              <a:rPr lang="es-MX" dirty="0">
                <a:solidFill>
                  <a:schemeClr val="accent6">
                    <a:lumMod val="50000"/>
                  </a:schemeClr>
                </a:solidFill>
              </a:rPr>
              <a:t>Dra. Norma Elena Martínez Martínez, UAEMéx</a:t>
            </a:r>
          </a:p>
          <a:p>
            <a:pPr algn="ctr"/>
            <a:r>
              <a:rPr lang="es-MX" dirty="0">
                <a:solidFill>
                  <a:schemeClr val="accent6">
                    <a:lumMod val="50000"/>
                  </a:schemeClr>
                </a:solidFill>
              </a:rPr>
              <a:t>Dra. Ana Elizabeth Jardón Hernández, UAEMéx</a:t>
            </a:r>
          </a:p>
          <a:p>
            <a:pPr algn="ctr"/>
            <a:r>
              <a:rPr lang="es-MX" dirty="0">
                <a:solidFill>
                  <a:schemeClr val="accent6">
                    <a:lumMod val="50000"/>
                  </a:schemeClr>
                </a:solidFill>
              </a:rPr>
              <a:t>Dra. Leonor Guadalupe Delgadillo Guzmán, UAEMéx</a:t>
            </a:r>
          </a:p>
          <a:p>
            <a:pPr algn="ctr"/>
            <a:r>
              <a:rPr lang="es-ES_tradnl" dirty="0">
                <a:solidFill>
                  <a:schemeClr val="accent6">
                    <a:lumMod val="50000"/>
                  </a:schemeClr>
                </a:solidFill>
                <a:effectLst/>
                <a:latin typeface="Calibri" panose="020F0502020204030204" pitchFamily="34" charset="0"/>
                <a:ea typeface="MS Mincho" panose="02020609040205080304" pitchFamily="49" charset="-128"/>
                <a:cs typeface="Times New Roman" panose="02020603050405020304" pitchFamily="18" charset="0"/>
              </a:rPr>
              <a:t>Dra. </a:t>
            </a:r>
            <a:r>
              <a:rPr lang="es-MX" dirty="0">
                <a:solidFill>
                  <a:schemeClr val="accent6">
                    <a:lumMod val="50000"/>
                  </a:schemeClr>
                </a:solidFill>
              </a:rPr>
              <a:t>Fátima Centenero de Arce, </a:t>
            </a:r>
            <a:r>
              <a:rPr lang="es-MX" dirty="0" smtClean="0">
                <a:solidFill>
                  <a:schemeClr val="accent6">
                    <a:lumMod val="50000"/>
                  </a:schemeClr>
                </a:solidFill>
              </a:rPr>
              <a:t>Universidad de Murcia</a:t>
            </a:r>
            <a:endParaRPr lang="es-MX" dirty="0">
              <a:solidFill>
                <a:schemeClr val="accent6">
                  <a:lumMod val="50000"/>
                </a:schemeClr>
              </a:solidFill>
            </a:endParaRPr>
          </a:p>
          <a:p>
            <a:pPr algn="ctr"/>
            <a:r>
              <a:rPr lang="es-MX" sz="2400" dirty="0">
                <a:solidFill>
                  <a:schemeClr val="accent6">
                    <a:lumMod val="50000"/>
                  </a:schemeClr>
                </a:solidFill>
              </a:rPr>
              <a:t> </a:t>
            </a:r>
            <a:endParaRPr lang="es-MX" sz="3200" dirty="0">
              <a:solidFill>
                <a:schemeClr val="accent6">
                  <a:lumMod val="50000"/>
                </a:schemeClr>
              </a:solidFill>
            </a:endParaRPr>
          </a:p>
          <a:p>
            <a:pPr algn="ctr"/>
            <a:endParaRPr lang="es-MX" sz="3200" b="1" dirty="0">
              <a:solidFill>
                <a:schemeClr val="accent6">
                  <a:lumMod val="50000"/>
                </a:schemeClr>
              </a:solidFill>
            </a:endParaRPr>
          </a:p>
        </p:txBody>
      </p:sp>
      <p:sp>
        <p:nvSpPr>
          <p:cNvPr id="12" name="CuadroTexto 11">
            <a:extLst>
              <a:ext uri="{FF2B5EF4-FFF2-40B4-BE49-F238E27FC236}">
                <a16:creationId xmlns:a16="http://schemas.microsoft.com/office/drawing/2014/main" xmlns="" id="{AEBE5C2E-78D4-90EC-176E-B655200928DC}"/>
              </a:ext>
            </a:extLst>
          </p:cNvPr>
          <p:cNvSpPr txBox="1"/>
          <p:nvPr/>
        </p:nvSpPr>
        <p:spPr>
          <a:xfrm>
            <a:off x="7986758" y="6047666"/>
            <a:ext cx="3498007" cy="369332"/>
          </a:xfrm>
          <a:prstGeom prst="rect">
            <a:avLst/>
          </a:prstGeom>
          <a:noFill/>
        </p:spPr>
        <p:txBody>
          <a:bodyPr wrap="square" rtlCol="0">
            <a:spAutoFit/>
          </a:bodyPr>
          <a:lstStyle/>
          <a:p>
            <a:pPr algn="r"/>
            <a:r>
              <a:rPr lang="es-MX" b="1" dirty="0" smtClean="0">
                <a:solidFill>
                  <a:schemeClr val="accent6">
                    <a:lumMod val="50000"/>
                  </a:schemeClr>
                </a:solidFill>
              </a:rPr>
              <a:t> 6 de noviembre de 2024</a:t>
            </a:r>
            <a:endParaRPr lang="es-MX" b="1" dirty="0">
              <a:solidFill>
                <a:schemeClr val="accent6">
                  <a:lumMod val="50000"/>
                </a:schemeClr>
              </a:solidFill>
            </a:endParaRPr>
          </a:p>
        </p:txBody>
      </p:sp>
      <p:sp>
        <p:nvSpPr>
          <p:cNvPr id="2" name="Rectángulo 1">
            <a:extLst>
              <a:ext uri="{FF2B5EF4-FFF2-40B4-BE49-F238E27FC236}">
                <a16:creationId xmlns:a16="http://schemas.microsoft.com/office/drawing/2014/main" xmlns="" id="{38BC61EB-6B80-4FF3-1F5C-D9B22C286870}"/>
              </a:ext>
            </a:extLst>
          </p:cNvPr>
          <p:cNvSpPr/>
          <p:nvPr/>
        </p:nvSpPr>
        <p:spPr>
          <a:xfrm>
            <a:off x="3157376" y="756640"/>
            <a:ext cx="8327389" cy="2123658"/>
          </a:xfrm>
          <a:prstGeom prst="rect">
            <a:avLst/>
          </a:prstGeom>
          <a:noFill/>
        </p:spPr>
        <p:txBody>
          <a:bodyPr wrap="square" lIns="91440" tIns="45720" rIns="91440" bIns="45720">
            <a:spAutoFit/>
          </a:bodyPr>
          <a:lstStyle/>
          <a:p>
            <a:pPr algn="ctr"/>
            <a:endParaRPr lang="es-MX" sz="2400" b="1" kern="100" dirty="0">
              <a:solidFill>
                <a:schemeClr val="accent6">
                  <a:lumMod val="50000"/>
                </a:schemeClr>
              </a:solidFill>
              <a:effectLst/>
              <a:latin typeface="Arial" panose="020B0604020202020204" pitchFamily="34" charset="0"/>
              <a:ea typeface="Aptos" panose="020B0004020202020204" pitchFamily="34" charset="0"/>
              <a:cs typeface="Times New Roman" panose="02020603050405020304" pitchFamily="18" charset="0"/>
            </a:endParaRPr>
          </a:p>
          <a:p>
            <a:pPr algn="ctr"/>
            <a:endParaRPr lang="es-MX" sz="2400" b="1" kern="100" dirty="0">
              <a:solidFill>
                <a:schemeClr val="accent6">
                  <a:lumMod val="50000"/>
                </a:schemeClr>
              </a:solidFill>
              <a:latin typeface="Arial" panose="020B0604020202020204" pitchFamily="34" charset="0"/>
              <a:ea typeface="Aptos" panose="020B0004020202020204" pitchFamily="34" charset="0"/>
              <a:cs typeface="Times New Roman" panose="02020603050405020304" pitchFamily="18" charset="0"/>
            </a:endParaRPr>
          </a:p>
          <a:p>
            <a:pPr algn="ctr"/>
            <a:r>
              <a:rPr lang="es-MX" sz="2400" b="1" kern="100" dirty="0">
                <a:solidFill>
                  <a:schemeClr val="accent6">
                    <a:lumMod val="50000"/>
                  </a:schemeClr>
                </a:solidFill>
                <a:effectLst/>
                <a:latin typeface="Arial" panose="020B0604020202020204" pitchFamily="34" charset="0"/>
                <a:ea typeface="Aptos" panose="020B0004020202020204" pitchFamily="34" charset="0"/>
                <a:cs typeface="Times New Roman" panose="02020603050405020304" pitchFamily="18" charset="0"/>
              </a:rPr>
              <a:t>Proyecto de Colaboración Internacional (COIL)</a:t>
            </a:r>
          </a:p>
          <a:p>
            <a:pPr algn="ctr"/>
            <a:endParaRPr lang="es-MX" sz="2400" b="1" kern="100" dirty="0">
              <a:solidFill>
                <a:schemeClr val="accent6">
                  <a:lumMod val="50000"/>
                </a:schemeClr>
              </a:solidFill>
              <a:effectLst/>
              <a:latin typeface="Arial" panose="020B0604020202020204" pitchFamily="34" charset="0"/>
              <a:ea typeface="Aptos" panose="020B0004020202020204" pitchFamily="34" charset="0"/>
              <a:cs typeface="Times New Roman" panose="02020603050405020304" pitchFamily="18" charset="0"/>
            </a:endParaRPr>
          </a:p>
          <a:p>
            <a:pPr algn="ctr"/>
            <a:r>
              <a:rPr lang="es-MX" kern="100" dirty="0">
                <a:solidFill>
                  <a:schemeClr val="accent6">
                    <a:lumMod val="50000"/>
                  </a:schemeClr>
                </a:solidFill>
                <a:effectLst/>
                <a:latin typeface="Arial" panose="020B0604020202020204" pitchFamily="34" charset="0"/>
                <a:ea typeface="Aptos" panose="020B0004020202020204" pitchFamily="34" charset="0"/>
                <a:cs typeface="Times New Roman" panose="02020603050405020304" pitchFamily="18" charset="0"/>
              </a:rPr>
              <a:t>Experiencias de intervención individualizada con población en situación de vulnerabilidad</a:t>
            </a:r>
            <a:endParaRPr lang="es-MX" kern="100" dirty="0">
              <a:solidFill>
                <a:schemeClr val="accent6">
                  <a:lumMod val="50000"/>
                </a:schemeClr>
              </a:solidFill>
              <a:effectLst/>
              <a:latin typeface="Aptos" panose="020B0004020202020204" pitchFamily="34" charset="0"/>
              <a:ea typeface="Aptos" panose="020B0004020202020204" pitchFamily="34" charset="0"/>
              <a:cs typeface="Times New Roman" panose="02020603050405020304" pitchFamily="18" charset="0"/>
            </a:endParaRPr>
          </a:p>
        </p:txBody>
      </p:sp>
      <p:pic>
        <p:nvPicPr>
          <p:cNvPr id="16" name="Imagen 15">
            <a:extLst>
              <a:ext uri="{FF2B5EF4-FFF2-40B4-BE49-F238E27FC236}">
                <a16:creationId xmlns:a16="http://schemas.microsoft.com/office/drawing/2014/main" xmlns="" id="{7BB88167-0677-0915-21A5-35E211933019}"/>
              </a:ext>
            </a:extLst>
          </p:cNvPr>
          <p:cNvPicPr>
            <a:picLocks noChangeAspect="1"/>
          </p:cNvPicPr>
          <p:nvPr/>
        </p:nvPicPr>
        <p:blipFill>
          <a:blip r:embed="rId6"/>
          <a:stretch>
            <a:fillRect/>
          </a:stretch>
        </p:blipFill>
        <p:spPr>
          <a:xfrm>
            <a:off x="-5638" y="4757529"/>
            <a:ext cx="2277779" cy="738949"/>
          </a:xfrm>
          <a:prstGeom prst="rect">
            <a:avLst/>
          </a:prstGeom>
        </p:spPr>
      </p:pic>
      <p:pic>
        <p:nvPicPr>
          <p:cNvPr id="14" name="Imagen 13">
            <a:extLst>
              <a:ext uri="{FF2B5EF4-FFF2-40B4-BE49-F238E27FC236}">
                <a16:creationId xmlns:a16="http://schemas.microsoft.com/office/drawing/2014/main" xmlns="" id="{47886F93-51A7-F8D9-5B6F-ED5091ABA694}"/>
              </a:ext>
            </a:extLst>
          </p:cNvPr>
          <p:cNvPicPr>
            <a:picLocks noChangeAspect="1"/>
          </p:cNvPicPr>
          <p:nvPr/>
        </p:nvPicPr>
        <p:blipFill rotWithShape="1">
          <a:blip r:embed="rId7"/>
          <a:srcRect l="2354" t="54794" r="69390" b="25763"/>
          <a:stretch/>
        </p:blipFill>
        <p:spPr>
          <a:xfrm>
            <a:off x="448380" y="5616932"/>
            <a:ext cx="1541784" cy="713040"/>
          </a:xfrm>
          <a:prstGeom prst="rect">
            <a:avLst/>
          </a:prstGeom>
        </p:spPr>
      </p:pic>
      <p:pic>
        <p:nvPicPr>
          <p:cNvPr id="6" name="Imagen 5">
            <a:extLst>
              <a:ext uri="{FF2B5EF4-FFF2-40B4-BE49-F238E27FC236}">
                <a16:creationId xmlns:a16="http://schemas.microsoft.com/office/drawing/2014/main" xmlns="" id="{8385A39C-EF25-BF00-18A1-8D4F513FDD21}"/>
              </a:ext>
            </a:extLst>
          </p:cNvPr>
          <p:cNvPicPr>
            <a:picLocks noChangeAspect="1"/>
          </p:cNvPicPr>
          <p:nvPr/>
        </p:nvPicPr>
        <p:blipFill>
          <a:blip r:embed="rId8"/>
          <a:stretch>
            <a:fillRect/>
          </a:stretch>
        </p:blipFill>
        <p:spPr>
          <a:xfrm>
            <a:off x="9412357" y="7257"/>
            <a:ext cx="1328255" cy="1146156"/>
          </a:xfrm>
          <a:prstGeom prst="rect">
            <a:avLst/>
          </a:prstGeom>
        </p:spPr>
      </p:pic>
      <p:pic>
        <p:nvPicPr>
          <p:cNvPr id="7" name="Imagen 6">
            <a:extLst>
              <a:ext uri="{FF2B5EF4-FFF2-40B4-BE49-F238E27FC236}">
                <a16:creationId xmlns:a16="http://schemas.microsoft.com/office/drawing/2014/main" xmlns="" id="{F7DEAE10-084A-EC98-D219-A8D6A7E9430F}"/>
              </a:ext>
            </a:extLst>
          </p:cNvPr>
          <p:cNvPicPr>
            <a:picLocks noChangeAspect="1"/>
          </p:cNvPicPr>
          <p:nvPr/>
        </p:nvPicPr>
        <p:blipFill>
          <a:blip r:embed="rId9"/>
          <a:stretch>
            <a:fillRect/>
          </a:stretch>
        </p:blipFill>
        <p:spPr>
          <a:xfrm>
            <a:off x="10740612" y="-1355"/>
            <a:ext cx="1451388" cy="1103750"/>
          </a:xfrm>
          <a:prstGeom prst="rect">
            <a:avLst/>
          </a:prstGeom>
        </p:spPr>
      </p:pic>
    </p:spTree>
    <p:extLst>
      <p:ext uri="{BB962C8B-B14F-4D97-AF65-F5344CB8AC3E}">
        <p14:creationId xmlns:p14="http://schemas.microsoft.com/office/powerpoint/2010/main" val="36876685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C501C130-9A17-DB4B-AB79-D64739A7C79C}"/>
              </a:ext>
            </a:extLst>
          </p:cNvPr>
          <p:cNvPicPr>
            <a:picLocks noChangeAspect="1"/>
          </p:cNvPicPr>
          <p:nvPr/>
        </p:nvPicPr>
        <p:blipFill>
          <a:blip r:embed="rId2"/>
          <a:stretch>
            <a:fillRect/>
          </a:stretch>
        </p:blipFill>
        <p:spPr>
          <a:xfrm>
            <a:off x="0" y="0"/>
            <a:ext cx="1600200" cy="1485900"/>
          </a:xfrm>
          <a:prstGeom prst="rect">
            <a:avLst/>
          </a:prstGeom>
        </p:spPr>
      </p:pic>
      <p:pic>
        <p:nvPicPr>
          <p:cNvPr id="16" name="Picture 15">
            <a:extLst>
              <a:ext uri="{FF2B5EF4-FFF2-40B4-BE49-F238E27FC236}">
                <a16:creationId xmlns:a16="http://schemas.microsoft.com/office/drawing/2014/main" xmlns="" id="{658594C3-EB63-B642-A682-81EA4F105A1D}"/>
              </a:ext>
            </a:extLst>
          </p:cNvPr>
          <p:cNvPicPr>
            <a:picLocks noChangeAspect="1"/>
          </p:cNvPicPr>
          <p:nvPr/>
        </p:nvPicPr>
        <p:blipFill>
          <a:blip r:embed="rId3"/>
          <a:stretch>
            <a:fillRect/>
          </a:stretch>
        </p:blipFill>
        <p:spPr>
          <a:xfrm>
            <a:off x="0" y="6215088"/>
            <a:ext cx="12192000" cy="658152"/>
          </a:xfrm>
          <a:prstGeom prst="rect">
            <a:avLst/>
          </a:prstGeom>
        </p:spPr>
      </p:pic>
      <p:sp>
        <p:nvSpPr>
          <p:cNvPr id="2" name="CuadroTexto 1">
            <a:extLst>
              <a:ext uri="{FF2B5EF4-FFF2-40B4-BE49-F238E27FC236}">
                <a16:creationId xmlns:a16="http://schemas.microsoft.com/office/drawing/2014/main" xmlns="" id="{F0D15D6A-C63C-ED12-D24C-1AF5DFF2563C}"/>
              </a:ext>
            </a:extLst>
          </p:cNvPr>
          <p:cNvSpPr txBox="1"/>
          <p:nvPr/>
        </p:nvSpPr>
        <p:spPr>
          <a:xfrm>
            <a:off x="1431235" y="122194"/>
            <a:ext cx="9474477" cy="646331"/>
          </a:xfrm>
          <a:prstGeom prst="rect">
            <a:avLst/>
          </a:prstGeom>
          <a:noFill/>
        </p:spPr>
        <p:txBody>
          <a:bodyPr wrap="square">
            <a:spAutoFit/>
          </a:bodyPr>
          <a:lstStyle/>
          <a:p>
            <a:pPr algn="ctr"/>
            <a:r>
              <a:rPr lang="es-MX" sz="3600" b="1" dirty="0">
                <a:solidFill>
                  <a:schemeClr val="accent6">
                    <a:lumMod val="50000"/>
                  </a:schemeClr>
                </a:solidFill>
              </a:rPr>
              <a:t>Complejidad migratoria</a:t>
            </a:r>
          </a:p>
        </p:txBody>
      </p:sp>
      <p:pic>
        <p:nvPicPr>
          <p:cNvPr id="11" name="Imagen 10">
            <a:extLst>
              <a:ext uri="{FF2B5EF4-FFF2-40B4-BE49-F238E27FC236}">
                <a16:creationId xmlns:a16="http://schemas.microsoft.com/office/drawing/2014/main" xmlns="" id="{7BB88167-0677-0915-21A5-35E211933019}"/>
              </a:ext>
            </a:extLst>
          </p:cNvPr>
          <p:cNvPicPr>
            <a:picLocks noChangeAspect="1"/>
          </p:cNvPicPr>
          <p:nvPr/>
        </p:nvPicPr>
        <p:blipFill>
          <a:blip r:embed="rId4"/>
          <a:stretch>
            <a:fillRect/>
          </a:stretch>
        </p:blipFill>
        <p:spPr>
          <a:xfrm>
            <a:off x="292345" y="6134291"/>
            <a:ext cx="2277779" cy="738949"/>
          </a:xfrm>
          <a:prstGeom prst="rect">
            <a:avLst/>
          </a:prstGeom>
        </p:spPr>
      </p:pic>
      <p:pic>
        <p:nvPicPr>
          <p:cNvPr id="4" name="Imagen 3"/>
          <p:cNvPicPr>
            <a:picLocks noChangeAspect="1"/>
          </p:cNvPicPr>
          <p:nvPr/>
        </p:nvPicPr>
        <p:blipFill rotWithShape="1">
          <a:blip r:embed="rId5"/>
          <a:srcRect l="22923" t="26655" r="23099" b="19798"/>
          <a:stretch/>
        </p:blipFill>
        <p:spPr>
          <a:xfrm>
            <a:off x="-485106" y="1003624"/>
            <a:ext cx="6581106" cy="3670479"/>
          </a:xfrm>
          <a:prstGeom prst="rect">
            <a:avLst/>
          </a:prstGeom>
        </p:spPr>
      </p:pic>
      <p:sp>
        <p:nvSpPr>
          <p:cNvPr id="5" name="CuadroTexto 4"/>
          <p:cNvSpPr txBox="1"/>
          <p:nvPr/>
        </p:nvSpPr>
        <p:spPr>
          <a:xfrm>
            <a:off x="76766" y="4770702"/>
            <a:ext cx="6091707" cy="276999"/>
          </a:xfrm>
          <a:prstGeom prst="rect">
            <a:avLst/>
          </a:prstGeom>
          <a:noFill/>
        </p:spPr>
        <p:txBody>
          <a:bodyPr wrap="square" rtlCol="0">
            <a:spAutoFit/>
          </a:bodyPr>
          <a:lstStyle/>
          <a:p>
            <a:pPr algn="just"/>
            <a:r>
              <a:rPr lang="es-ES" sz="1200" dirty="0"/>
              <a:t>https://redacoge.org/wp-content/uploads/2021/12/A4-INFORME-RETOS-paginas.pdf</a:t>
            </a:r>
          </a:p>
        </p:txBody>
      </p:sp>
      <p:sp>
        <p:nvSpPr>
          <p:cNvPr id="7" name="Rectángulo 6"/>
          <p:cNvSpPr/>
          <p:nvPr/>
        </p:nvSpPr>
        <p:spPr>
          <a:xfrm>
            <a:off x="6096000" y="1299906"/>
            <a:ext cx="6096000" cy="646331"/>
          </a:xfrm>
          <a:prstGeom prst="rect">
            <a:avLst/>
          </a:prstGeom>
        </p:spPr>
        <p:txBody>
          <a:bodyPr>
            <a:spAutoFit/>
          </a:bodyPr>
          <a:lstStyle/>
          <a:p>
            <a:r>
              <a:rPr lang="es-ES" b="1" dirty="0">
                <a:solidFill>
                  <a:srgbClr val="011D26"/>
                </a:solidFill>
                <a:latin typeface="Inter"/>
              </a:rPr>
              <a:t>Al menos 500.000 inmigrantes se encuentran en España en situación administrativa irregular</a:t>
            </a:r>
            <a:endParaRPr lang="es-ES" dirty="0"/>
          </a:p>
        </p:txBody>
      </p:sp>
    </p:spTree>
    <p:extLst>
      <p:ext uri="{BB962C8B-B14F-4D97-AF65-F5344CB8AC3E}">
        <p14:creationId xmlns:p14="http://schemas.microsoft.com/office/powerpoint/2010/main" val="744981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C501C130-9A17-DB4B-AB79-D64739A7C79C}"/>
              </a:ext>
            </a:extLst>
          </p:cNvPr>
          <p:cNvPicPr>
            <a:picLocks noChangeAspect="1"/>
          </p:cNvPicPr>
          <p:nvPr/>
        </p:nvPicPr>
        <p:blipFill>
          <a:blip r:embed="rId2"/>
          <a:stretch>
            <a:fillRect/>
          </a:stretch>
        </p:blipFill>
        <p:spPr>
          <a:xfrm>
            <a:off x="0" y="0"/>
            <a:ext cx="1600200" cy="1485900"/>
          </a:xfrm>
          <a:prstGeom prst="rect">
            <a:avLst/>
          </a:prstGeom>
        </p:spPr>
      </p:pic>
      <p:pic>
        <p:nvPicPr>
          <p:cNvPr id="16" name="Picture 15">
            <a:extLst>
              <a:ext uri="{FF2B5EF4-FFF2-40B4-BE49-F238E27FC236}">
                <a16:creationId xmlns:a16="http://schemas.microsoft.com/office/drawing/2014/main" xmlns="" id="{658594C3-EB63-B642-A682-81EA4F105A1D}"/>
              </a:ext>
            </a:extLst>
          </p:cNvPr>
          <p:cNvPicPr>
            <a:picLocks noChangeAspect="1"/>
          </p:cNvPicPr>
          <p:nvPr/>
        </p:nvPicPr>
        <p:blipFill>
          <a:blip r:embed="rId3"/>
          <a:stretch>
            <a:fillRect/>
          </a:stretch>
        </p:blipFill>
        <p:spPr>
          <a:xfrm>
            <a:off x="0" y="6215088"/>
            <a:ext cx="12192000" cy="658152"/>
          </a:xfrm>
          <a:prstGeom prst="rect">
            <a:avLst/>
          </a:prstGeom>
        </p:spPr>
      </p:pic>
      <p:pic>
        <p:nvPicPr>
          <p:cNvPr id="2" name="Imagen 1"/>
          <p:cNvPicPr>
            <a:picLocks noChangeAspect="1"/>
          </p:cNvPicPr>
          <p:nvPr/>
        </p:nvPicPr>
        <p:blipFill rotWithShape="1">
          <a:blip r:embed="rId4"/>
          <a:srcRect l="17113" t="17449" r="33556" b="10966"/>
          <a:stretch/>
        </p:blipFill>
        <p:spPr>
          <a:xfrm>
            <a:off x="0" y="296215"/>
            <a:ext cx="4288665" cy="3498889"/>
          </a:xfrm>
          <a:prstGeom prst="rect">
            <a:avLst/>
          </a:prstGeom>
        </p:spPr>
      </p:pic>
      <p:pic>
        <p:nvPicPr>
          <p:cNvPr id="6" name="Imagen 5"/>
          <p:cNvPicPr>
            <a:picLocks noChangeAspect="1"/>
          </p:cNvPicPr>
          <p:nvPr/>
        </p:nvPicPr>
        <p:blipFill rotWithShape="1">
          <a:blip r:embed="rId5"/>
          <a:srcRect l="2007" t="21019" r="34402" b="7021"/>
          <a:stretch/>
        </p:blipFill>
        <p:spPr>
          <a:xfrm>
            <a:off x="6915954" y="0"/>
            <a:ext cx="5276045" cy="3356686"/>
          </a:xfrm>
          <a:prstGeom prst="rect">
            <a:avLst/>
          </a:prstGeom>
        </p:spPr>
      </p:pic>
      <p:pic>
        <p:nvPicPr>
          <p:cNvPr id="7" name="Imagen 6"/>
          <p:cNvPicPr>
            <a:picLocks noChangeAspect="1"/>
          </p:cNvPicPr>
          <p:nvPr/>
        </p:nvPicPr>
        <p:blipFill rotWithShape="1">
          <a:blip r:embed="rId6"/>
          <a:srcRect l="25986" t="17825" r="37148" b="6833"/>
          <a:stretch/>
        </p:blipFill>
        <p:spPr>
          <a:xfrm>
            <a:off x="6915954" y="3356686"/>
            <a:ext cx="3385058" cy="3889421"/>
          </a:xfrm>
          <a:prstGeom prst="rect">
            <a:avLst/>
          </a:prstGeom>
        </p:spPr>
      </p:pic>
      <p:pic>
        <p:nvPicPr>
          <p:cNvPr id="13" name="Imagen 12">
            <a:extLst>
              <a:ext uri="{FF2B5EF4-FFF2-40B4-BE49-F238E27FC236}">
                <a16:creationId xmlns:a16="http://schemas.microsoft.com/office/drawing/2014/main" xmlns="" id="{7BB88167-0677-0915-21A5-35E211933019}"/>
              </a:ext>
            </a:extLst>
          </p:cNvPr>
          <p:cNvPicPr>
            <a:picLocks noChangeAspect="1"/>
          </p:cNvPicPr>
          <p:nvPr/>
        </p:nvPicPr>
        <p:blipFill>
          <a:blip r:embed="rId7"/>
          <a:stretch>
            <a:fillRect/>
          </a:stretch>
        </p:blipFill>
        <p:spPr>
          <a:xfrm>
            <a:off x="292345" y="6134291"/>
            <a:ext cx="2277779" cy="738949"/>
          </a:xfrm>
          <a:prstGeom prst="rect">
            <a:avLst/>
          </a:prstGeom>
        </p:spPr>
      </p:pic>
    </p:spTree>
    <p:extLst>
      <p:ext uri="{BB962C8B-B14F-4D97-AF65-F5344CB8AC3E}">
        <p14:creationId xmlns:p14="http://schemas.microsoft.com/office/powerpoint/2010/main" val="23008763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C501C130-9A17-DB4B-AB79-D64739A7C79C}"/>
              </a:ext>
            </a:extLst>
          </p:cNvPr>
          <p:cNvPicPr>
            <a:picLocks noChangeAspect="1"/>
          </p:cNvPicPr>
          <p:nvPr/>
        </p:nvPicPr>
        <p:blipFill>
          <a:blip r:embed="rId2"/>
          <a:stretch>
            <a:fillRect/>
          </a:stretch>
        </p:blipFill>
        <p:spPr>
          <a:xfrm>
            <a:off x="0" y="0"/>
            <a:ext cx="1600200" cy="1485900"/>
          </a:xfrm>
          <a:prstGeom prst="rect">
            <a:avLst/>
          </a:prstGeom>
        </p:spPr>
      </p:pic>
      <p:pic>
        <p:nvPicPr>
          <p:cNvPr id="16" name="Picture 15">
            <a:extLst>
              <a:ext uri="{FF2B5EF4-FFF2-40B4-BE49-F238E27FC236}">
                <a16:creationId xmlns:a16="http://schemas.microsoft.com/office/drawing/2014/main" xmlns="" id="{658594C3-EB63-B642-A682-81EA4F105A1D}"/>
              </a:ext>
            </a:extLst>
          </p:cNvPr>
          <p:cNvPicPr>
            <a:picLocks noChangeAspect="1"/>
          </p:cNvPicPr>
          <p:nvPr/>
        </p:nvPicPr>
        <p:blipFill>
          <a:blip r:embed="rId3"/>
          <a:stretch>
            <a:fillRect/>
          </a:stretch>
        </p:blipFill>
        <p:spPr>
          <a:xfrm>
            <a:off x="0" y="6215088"/>
            <a:ext cx="12192000" cy="658152"/>
          </a:xfrm>
          <a:prstGeom prst="rect">
            <a:avLst/>
          </a:prstGeom>
        </p:spPr>
      </p:pic>
      <p:pic>
        <p:nvPicPr>
          <p:cNvPr id="3" name="Imagen 2"/>
          <p:cNvPicPr>
            <a:picLocks noChangeAspect="1"/>
          </p:cNvPicPr>
          <p:nvPr/>
        </p:nvPicPr>
        <p:blipFill rotWithShape="1">
          <a:blip r:embed="rId4"/>
          <a:srcRect l="19541" t="27971" r="41058" b="9463"/>
          <a:stretch/>
        </p:blipFill>
        <p:spPr>
          <a:xfrm>
            <a:off x="593783" y="321972"/>
            <a:ext cx="8949461" cy="5885645"/>
          </a:xfrm>
          <a:prstGeom prst="rect">
            <a:avLst/>
          </a:prstGeom>
        </p:spPr>
      </p:pic>
      <p:pic>
        <p:nvPicPr>
          <p:cNvPr id="8" name="Imagen 7">
            <a:extLst>
              <a:ext uri="{FF2B5EF4-FFF2-40B4-BE49-F238E27FC236}">
                <a16:creationId xmlns:a16="http://schemas.microsoft.com/office/drawing/2014/main" xmlns="" id="{7BB88167-0677-0915-21A5-35E211933019}"/>
              </a:ext>
            </a:extLst>
          </p:cNvPr>
          <p:cNvPicPr>
            <a:picLocks noChangeAspect="1"/>
          </p:cNvPicPr>
          <p:nvPr/>
        </p:nvPicPr>
        <p:blipFill>
          <a:blip r:embed="rId5"/>
          <a:stretch>
            <a:fillRect/>
          </a:stretch>
        </p:blipFill>
        <p:spPr>
          <a:xfrm>
            <a:off x="292345" y="6134291"/>
            <a:ext cx="2277779" cy="738949"/>
          </a:xfrm>
          <a:prstGeom prst="rect">
            <a:avLst/>
          </a:prstGeom>
        </p:spPr>
      </p:pic>
    </p:spTree>
    <p:extLst>
      <p:ext uri="{BB962C8B-B14F-4D97-AF65-F5344CB8AC3E}">
        <p14:creationId xmlns:p14="http://schemas.microsoft.com/office/powerpoint/2010/main" val="11899778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C501C130-9A17-DB4B-AB79-D64739A7C79C}"/>
              </a:ext>
            </a:extLst>
          </p:cNvPr>
          <p:cNvPicPr>
            <a:picLocks noChangeAspect="1"/>
          </p:cNvPicPr>
          <p:nvPr/>
        </p:nvPicPr>
        <p:blipFill>
          <a:blip r:embed="rId2"/>
          <a:stretch>
            <a:fillRect/>
          </a:stretch>
        </p:blipFill>
        <p:spPr>
          <a:xfrm>
            <a:off x="0" y="0"/>
            <a:ext cx="1600200" cy="1485900"/>
          </a:xfrm>
          <a:prstGeom prst="rect">
            <a:avLst/>
          </a:prstGeom>
        </p:spPr>
      </p:pic>
      <p:pic>
        <p:nvPicPr>
          <p:cNvPr id="16" name="Picture 15">
            <a:extLst>
              <a:ext uri="{FF2B5EF4-FFF2-40B4-BE49-F238E27FC236}">
                <a16:creationId xmlns:a16="http://schemas.microsoft.com/office/drawing/2014/main" xmlns="" id="{658594C3-EB63-B642-A682-81EA4F105A1D}"/>
              </a:ext>
            </a:extLst>
          </p:cNvPr>
          <p:cNvPicPr>
            <a:picLocks noChangeAspect="1"/>
          </p:cNvPicPr>
          <p:nvPr/>
        </p:nvPicPr>
        <p:blipFill>
          <a:blip r:embed="rId3"/>
          <a:stretch>
            <a:fillRect/>
          </a:stretch>
        </p:blipFill>
        <p:spPr>
          <a:xfrm>
            <a:off x="0" y="6215088"/>
            <a:ext cx="12192000" cy="658152"/>
          </a:xfrm>
          <a:prstGeom prst="rect">
            <a:avLst/>
          </a:prstGeom>
        </p:spPr>
      </p:pic>
      <p:sp>
        <p:nvSpPr>
          <p:cNvPr id="2" name="CuadroTexto 1">
            <a:extLst>
              <a:ext uri="{FF2B5EF4-FFF2-40B4-BE49-F238E27FC236}">
                <a16:creationId xmlns:a16="http://schemas.microsoft.com/office/drawing/2014/main" xmlns="" id="{259F07F2-2222-AF6A-21F7-05BD89898DBE}"/>
              </a:ext>
            </a:extLst>
          </p:cNvPr>
          <p:cNvSpPr txBox="1"/>
          <p:nvPr/>
        </p:nvSpPr>
        <p:spPr>
          <a:xfrm>
            <a:off x="1048987" y="1578312"/>
            <a:ext cx="10247812" cy="2123658"/>
          </a:xfrm>
          <a:prstGeom prst="rect">
            <a:avLst/>
          </a:prstGeom>
          <a:noFill/>
        </p:spPr>
        <p:txBody>
          <a:bodyPr wrap="square">
            <a:spAutoFit/>
          </a:bodyPr>
          <a:lstStyle/>
          <a:p>
            <a:pPr algn="ctr"/>
            <a:endParaRPr lang="es-MX" sz="2400" b="1" i="0" dirty="0">
              <a:solidFill>
                <a:srgbClr val="4C4C4C"/>
              </a:solidFill>
              <a:effectLst/>
              <a:latin typeface="PT Sans" panose="020B0503020203020204" pitchFamily="34" charset="77"/>
            </a:endParaRPr>
          </a:p>
          <a:p>
            <a:pPr algn="ctr"/>
            <a:endParaRPr lang="es-MX" sz="2400" b="1" i="0" dirty="0">
              <a:solidFill>
                <a:srgbClr val="4C4C4C"/>
              </a:solidFill>
              <a:effectLst/>
              <a:latin typeface="PT Sans" panose="020B0503020203020204" pitchFamily="34" charset="77"/>
            </a:endParaRPr>
          </a:p>
          <a:p>
            <a:pPr algn="ctr"/>
            <a:endParaRPr lang="es-MX" sz="2400" b="1" dirty="0">
              <a:solidFill>
                <a:srgbClr val="4C4C4C"/>
              </a:solidFill>
              <a:latin typeface="PT Sans" panose="020B0503020203020204" pitchFamily="34" charset="77"/>
            </a:endParaRPr>
          </a:p>
          <a:p>
            <a:pPr algn="ctr"/>
            <a:endParaRPr lang="es-MX" sz="2400" b="1" i="0" dirty="0">
              <a:solidFill>
                <a:srgbClr val="4C4C4C"/>
              </a:solidFill>
              <a:effectLst/>
              <a:latin typeface="PT Sans" panose="020B0503020203020204" pitchFamily="34" charset="77"/>
            </a:endParaRPr>
          </a:p>
          <a:p>
            <a:pPr algn="l"/>
            <a:endParaRPr lang="es-MX" b="1" dirty="0">
              <a:solidFill>
                <a:srgbClr val="4C4C4C"/>
              </a:solidFill>
              <a:latin typeface="PT Sans" panose="020B0503020203020204" pitchFamily="34" charset="77"/>
            </a:endParaRPr>
          </a:p>
          <a:p>
            <a:pPr algn="l"/>
            <a:endParaRPr lang="es-MX" dirty="0"/>
          </a:p>
        </p:txBody>
      </p:sp>
      <p:pic>
        <p:nvPicPr>
          <p:cNvPr id="6" name="Imagen 5">
            <a:extLst>
              <a:ext uri="{FF2B5EF4-FFF2-40B4-BE49-F238E27FC236}">
                <a16:creationId xmlns:a16="http://schemas.microsoft.com/office/drawing/2014/main" xmlns="" id="{7BB88167-0677-0915-21A5-35E211933019}"/>
              </a:ext>
            </a:extLst>
          </p:cNvPr>
          <p:cNvPicPr>
            <a:picLocks noChangeAspect="1"/>
          </p:cNvPicPr>
          <p:nvPr/>
        </p:nvPicPr>
        <p:blipFill>
          <a:blip r:embed="rId4"/>
          <a:stretch>
            <a:fillRect/>
          </a:stretch>
        </p:blipFill>
        <p:spPr>
          <a:xfrm>
            <a:off x="292345" y="6134291"/>
            <a:ext cx="2277779" cy="738949"/>
          </a:xfrm>
          <a:prstGeom prst="rect">
            <a:avLst/>
          </a:prstGeom>
        </p:spPr>
      </p:pic>
      <p:pic>
        <p:nvPicPr>
          <p:cNvPr id="4" name="Imagen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16676" y="258567"/>
            <a:ext cx="8796270" cy="5959832"/>
          </a:xfrm>
          <a:prstGeom prst="rect">
            <a:avLst/>
          </a:prstGeom>
        </p:spPr>
      </p:pic>
    </p:spTree>
    <p:extLst>
      <p:ext uri="{BB962C8B-B14F-4D97-AF65-F5344CB8AC3E}">
        <p14:creationId xmlns:p14="http://schemas.microsoft.com/office/powerpoint/2010/main" val="15868446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C501C130-9A17-DB4B-AB79-D64739A7C79C}"/>
              </a:ext>
            </a:extLst>
          </p:cNvPr>
          <p:cNvPicPr>
            <a:picLocks noChangeAspect="1"/>
          </p:cNvPicPr>
          <p:nvPr/>
        </p:nvPicPr>
        <p:blipFill>
          <a:blip r:embed="rId2"/>
          <a:stretch>
            <a:fillRect/>
          </a:stretch>
        </p:blipFill>
        <p:spPr>
          <a:xfrm>
            <a:off x="0" y="0"/>
            <a:ext cx="1600200" cy="1485900"/>
          </a:xfrm>
          <a:prstGeom prst="rect">
            <a:avLst/>
          </a:prstGeom>
        </p:spPr>
      </p:pic>
      <p:pic>
        <p:nvPicPr>
          <p:cNvPr id="16" name="Picture 15">
            <a:extLst>
              <a:ext uri="{FF2B5EF4-FFF2-40B4-BE49-F238E27FC236}">
                <a16:creationId xmlns:a16="http://schemas.microsoft.com/office/drawing/2014/main" xmlns="" id="{658594C3-EB63-B642-A682-81EA4F105A1D}"/>
              </a:ext>
            </a:extLst>
          </p:cNvPr>
          <p:cNvPicPr>
            <a:picLocks noChangeAspect="1"/>
          </p:cNvPicPr>
          <p:nvPr/>
        </p:nvPicPr>
        <p:blipFill>
          <a:blip r:embed="rId3"/>
          <a:stretch>
            <a:fillRect/>
          </a:stretch>
        </p:blipFill>
        <p:spPr>
          <a:xfrm>
            <a:off x="0" y="6215088"/>
            <a:ext cx="12192000" cy="658152"/>
          </a:xfrm>
          <a:prstGeom prst="rect">
            <a:avLst/>
          </a:prstGeom>
        </p:spPr>
      </p:pic>
      <p:sp>
        <p:nvSpPr>
          <p:cNvPr id="4" name="CuadroTexto 3">
            <a:extLst>
              <a:ext uri="{FF2B5EF4-FFF2-40B4-BE49-F238E27FC236}">
                <a16:creationId xmlns:a16="http://schemas.microsoft.com/office/drawing/2014/main" xmlns="" id="{7D377D02-47F5-2F8F-41D2-56EDE9352420}"/>
              </a:ext>
            </a:extLst>
          </p:cNvPr>
          <p:cNvSpPr txBox="1"/>
          <p:nvPr/>
        </p:nvSpPr>
        <p:spPr>
          <a:xfrm>
            <a:off x="962439" y="721619"/>
            <a:ext cx="10267121" cy="1261884"/>
          </a:xfrm>
          <a:prstGeom prst="rect">
            <a:avLst/>
          </a:prstGeom>
          <a:noFill/>
        </p:spPr>
        <p:txBody>
          <a:bodyPr wrap="square" rtlCol="0">
            <a:spAutoFit/>
          </a:bodyPr>
          <a:lstStyle/>
          <a:p>
            <a:pPr algn="ctr"/>
            <a:r>
              <a:rPr lang="es-MX" sz="4400" b="1" dirty="0">
                <a:solidFill>
                  <a:schemeClr val="accent6">
                    <a:lumMod val="50000"/>
                  </a:schemeClr>
                </a:solidFill>
              </a:rPr>
              <a:t>Caso </a:t>
            </a:r>
            <a:r>
              <a:rPr lang="es-MX" sz="4400" b="1" dirty="0" smtClean="0">
                <a:solidFill>
                  <a:schemeClr val="accent6">
                    <a:lumMod val="50000"/>
                  </a:schemeClr>
                </a:solidFill>
              </a:rPr>
              <a:t>práctico</a:t>
            </a:r>
            <a:endParaRPr lang="es-MX" sz="4400" b="1" dirty="0">
              <a:solidFill>
                <a:schemeClr val="accent6">
                  <a:lumMod val="50000"/>
                </a:schemeClr>
              </a:solidFill>
            </a:endParaRPr>
          </a:p>
          <a:p>
            <a:pPr algn="ctr"/>
            <a:r>
              <a:rPr lang="es-MX" sz="3200" b="1" dirty="0">
                <a:solidFill>
                  <a:schemeClr val="accent6">
                    <a:lumMod val="50000"/>
                  </a:schemeClr>
                </a:solidFill>
              </a:rPr>
              <a:t>Proceso metodológico para la intervención </a:t>
            </a:r>
            <a:r>
              <a:rPr lang="es-MX" sz="3200" b="1" dirty="0" smtClean="0">
                <a:solidFill>
                  <a:schemeClr val="accent6">
                    <a:lumMod val="50000"/>
                  </a:schemeClr>
                </a:solidFill>
              </a:rPr>
              <a:t>individualizada</a:t>
            </a:r>
            <a:endParaRPr lang="es-MX" sz="2400" b="1" dirty="0">
              <a:solidFill>
                <a:schemeClr val="accent6">
                  <a:lumMod val="50000"/>
                </a:schemeClr>
              </a:solidFill>
            </a:endParaRPr>
          </a:p>
        </p:txBody>
      </p:sp>
      <p:pic>
        <p:nvPicPr>
          <p:cNvPr id="7" name="Imagen 6">
            <a:extLst>
              <a:ext uri="{FF2B5EF4-FFF2-40B4-BE49-F238E27FC236}">
                <a16:creationId xmlns:a16="http://schemas.microsoft.com/office/drawing/2014/main" xmlns="" id="{7BB88167-0677-0915-21A5-35E211933019}"/>
              </a:ext>
            </a:extLst>
          </p:cNvPr>
          <p:cNvPicPr>
            <a:picLocks noChangeAspect="1"/>
          </p:cNvPicPr>
          <p:nvPr/>
        </p:nvPicPr>
        <p:blipFill>
          <a:blip r:embed="rId4"/>
          <a:stretch>
            <a:fillRect/>
          </a:stretch>
        </p:blipFill>
        <p:spPr>
          <a:xfrm>
            <a:off x="292345" y="6134291"/>
            <a:ext cx="2277779" cy="738949"/>
          </a:xfrm>
          <a:prstGeom prst="rect">
            <a:avLst/>
          </a:prstGeom>
        </p:spPr>
      </p:pic>
      <p:sp>
        <p:nvSpPr>
          <p:cNvPr id="5" name="Rectángulo 4"/>
          <p:cNvSpPr/>
          <p:nvPr/>
        </p:nvSpPr>
        <p:spPr>
          <a:xfrm>
            <a:off x="800100" y="2346814"/>
            <a:ext cx="10585616" cy="2551917"/>
          </a:xfrm>
          <a:prstGeom prst="rect">
            <a:avLst/>
          </a:prstGeom>
        </p:spPr>
        <p:txBody>
          <a:bodyPr wrap="square">
            <a:spAutoFit/>
          </a:bodyPr>
          <a:lstStyle/>
          <a:p>
            <a:pPr algn="just">
              <a:lnSpc>
                <a:spcPct val="150000"/>
              </a:lnSpc>
              <a:spcAft>
                <a:spcPts val="0"/>
              </a:spcAft>
            </a:pPr>
            <a:r>
              <a:rPr lang="es-ES" sz="1200" dirty="0">
                <a:latin typeface="Arial" panose="020B0604020202020204" pitchFamily="34" charset="0"/>
                <a:ea typeface="Times New Roman" panose="02020603050405020304" pitchFamily="18" charset="0"/>
              </a:rPr>
              <a:t>Mohamed es un hombre de 26 años, originario de Túnez, llega a España, tras un largo viaje desde su país hasta Argelia, por vía marítima. Viajó durante 48 horas en una patera junto a 18 personas más. La razón por la que decidió marcharse de su país fue por recomendación de un amigo que viajó a España, es decir, por “el efecto llamada” y por motivos económicos, ya que su intención era encontrar trabajo y tener un futuro mejor que el que le esperaba en su país. Es el mayor de 4 hermanos, tiene 2 hermanos y una hermana pequeña y sus padres han fallecido. Todos ellos residen en Túnez y solo mantiene comunicación telefónica de forma continuada con su hermana pequeña. La comunicación con el resto de sus hermanos es esporádica. No pudo finalizar sus estudios primarios por motivos económicos y de necesidad familiar al morir sus padres. Tiene carné de conducir sin homologar en España y desempeña la profesión de pintor, aunque también ha realizado trabajos como peón de agricultura. Su idioma materno es el árabe y desconoce el español tanto escrito como hablado. Sufre crisis de ansiedad y estrés por las dificultades de su viaje.</a:t>
            </a:r>
            <a:endParaRPr lang="es-ES" sz="12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s-ES" sz="1200" dirty="0">
                <a:latin typeface="Arial" panose="020B0604020202020204" pitchFamily="34" charset="0"/>
                <a:ea typeface="Times New Roman" panose="02020603050405020304" pitchFamily="18" charset="0"/>
              </a:rPr>
              <a:t>Una vez presentado el caso práctico, iniciaremos la Fase Inicial del Proceso Metodológico de Intervención con el sistema individual.</a:t>
            </a:r>
            <a:endParaRPr lang="es-ES"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137875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C501C130-9A17-DB4B-AB79-D64739A7C79C}"/>
              </a:ext>
            </a:extLst>
          </p:cNvPr>
          <p:cNvPicPr>
            <a:picLocks noChangeAspect="1"/>
          </p:cNvPicPr>
          <p:nvPr/>
        </p:nvPicPr>
        <p:blipFill>
          <a:blip r:embed="rId2"/>
          <a:stretch>
            <a:fillRect/>
          </a:stretch>
        </p:blipFill>
        <p:spPr>
          <a:xfrm>
            <a:off x="0" y="0"/>
            <a:ext cx="1600200" cy="1485900"/>
          </a:xfrm>
          <a:prstGeom prst="rect">
            <a:avLst/>
          </a:prstGeom>
        </p:spPr>
      </p:pic>
      <p:pic>
        <p:nvPicPr>
          <p:cNvPr id="16" name="Picture 15">
            <a:extLst>
              <a:ext uri="{FF2B5EF4-FFF2-40B4-BE49-F238E27FC236}">
                <a16:creationId xmlns:a16="http://schemas.microsoft.com/office/drawing/2014/main" xmlns="" id="{658594C3-EB63-B642-A682-81EA4F105A1D}"/>
              </a:ext>
            </a:extLst>
          </p:cNvPr>
          <p:cNvPicPr>
            <a:picLocks noChangeAspect="1"/>
          </p:cNvPicPr>
          <p:nvPr/>
        </p:nvPicPr>
        <p:blipFill>
          <a:blip r:embed="rId3"/>
          <a:stretch>
            <a:fillRect/>
          </a:stretch>
        </p:blipFill>
        <p:spPr>
          <a:xfrm>
            <a:off x="0" y="6215088"/>
            <a:ext cx="12192000" cy="658152"/>
          </a:xfrm>
          <a:prstGeom prst="rect">
            <a:avLst/>
          </a:prstGeom>
        </p:spPr>
      </p:pic>
      <p:sp>
        <p:nvSpPr>
          <p:cNvPr id="9" name="CuadroTexto 8">
            <a:extLst>
              <a:ext uri="{FF2B5EF4-FFF2-40B4-BE49-F238E27FC236}">
                <a16:creationId xmlns:a16="http://schemas.microsoft.com/office/drawing/2014/main" xmlns="" id="{E3508547-F1D6-758C-E599-20AF04F2A158}"/>
              </a:ext>
            </a:extLst>
          </p:cNvPr>
          <p:cNvSpPr txBox="1"/>
          <p:nvPr/>
        </p:nvSpPr>
        <p:spPr>
          <a:xfrm>
            <a:off x="1368516" y="234120"/>
            <a:ext cx="10267121" cy="6740307"/>
          </a:xfrm>
          <a:prstGeom prst="rect">
            <a:avLst/>
          </a:prstGeom>
          <a:noFill/>
        </p:spPr>
        <p:txBody>
          <a:bodyPr wrap="square" rtlCol="0">
            <a:spAutoFit/>
          </a:bodyPr>
          <a:lstStyle/>
          <a:p>
            <a:r>
              <a:rPr lang="es-MX" sz="2400" b="1" dirty="0">
                <a:solidFill>
                  <a:schemeClr val="accent6">
                    <a:lumMod val="50000"/>
                  </a:schemeClr>
                </a:solidFill>
              </a:rPr>
              <a:t>Proceso metodológico: </a:t>
            </a:r>
            <a:r>
              <a:rPr lang="es-MX" sz="2400" b="1" dirty="0" smtClean="0">
                <a:solidFill>
                  <a:schemeClr val="accent6">
                    <a:lumMod val="50000"/>
                  </a:schemeClr>
                </a:solidFill>
              </a:rPr>
              <a:t>Mohamed</a:t>
            </a:r>
            <a:endParaRPr lang="es-MX" sz="2400" b="1" dirty="0">
              <a:solidFill>
                <a:schemeClr val="accent6">
                  <a:lumMod val="50000"/>
                </a:schemeClr>
              </a:solidFill>
            </a:endParaRPr>
          </a:p>
          <a:p>
            <a:endParaRPr lang="es-MX" sz="2400" b="1" dirty="0">
              <a:solidFill>
                <a:schemeClr val="accent6">
                  <a:lumMod val="50000"/>
                </a:schemeClr>
              </a:solidFill>
            </a:endParaRPr>
          </a:p>
          <a:p>
            <a:pPr marL="457200" indent="-457200">
              <a:buAutoNum type="arabicPeriod"/>
            </a:pPr>
            <a:r>
              <a:rPr lang="es-MX" sz="2400" b="1" dirty="0" smtClean="0">
                <a:solidFill>
                  <a:schemeClr val="accent6">
                    <a:lumMod val="50000"/>
                  </a:schemeClr>
                </a:solidFill>
              </a:rPr>
              <a:t>Análisis de la demanda</a:t>
            </a:r>
            <a:endParaRPr lang="es-MX" sz="2400" b="1" dirty="0">
              <a:solidFill>
                <a:schemeClr val="accent6">
                  <a:lumMod val="50000"/>
                </a:schemeClr>
              </a:solidFill>
            </a:endParaRPr>
          </a:p>
          <a:p>
            <a:r>
              <a:rPr lang="es-ES" sz="2400" dirty="0"/>
              <a:t>El usuario fue recogido junto a sus compañeros por Salvamento Marítimo cuando estaban cerca de Cabo de Gata. Tras llegar al puerto de Almería fueron trasladados al Centro de Atención Temporal a Extranjeros (CATE) donde permanecieron hasta que el equipo técnico de nuestra asociación se hizo cargo de su acogida permanente en nuestro país. A partir de dicho momento fueron dados de alta en el Programa de Atención a Inmigrantes</a:t>
            </a:r>
            <a:r>
              <a:rPr lang="es-ES" sz="2400" dirty="0" smtClean="0"/>
              <a:t>. </a:t>
            </a:r>
            <a:r>
              <a:rPr lang="es-ES" sz="2400" dirty="0"/>
              <a:t>En este caso no existe demanda como tal, es decir hay ausencia de demanda, ya que el usuario ha sido derivado por la Secretaría General de Inmigraciones y Emigraciones, del Ministerio de Empleo y Seguridad Social.</a:t>
            </a:r>
          </a:p>
          <a:p>
            <a:endParaRPr lang="es-ES" sz="2400" dirty="0"/>
          </a:p>
          <a:p>
            <a:pPr marL="800100" lvl="1" indent="-342900">
              <a:buFont typeface="Arial" panose="020B0604020202020204" pitchFamily="34" charset="0"/>
              <a:buChar char="•"/>
            </a:pPr>
            <a:endParaRPr lang="es-MX" sz="2400" dirty="0">
              <a:solidFill>
                <a:schemeClr val="accent6">
                  <a:lumMod val="50000"/>
                </a:schemeClr>
              </a:solidFill>
            </a:endParaRPr>
          </a:p>
          <a:p>
            <a:pPr marL="800100" lvl="1" indent="-342900">
              <a:buFont typeface="Arial" panose="020B0604020202020204" pitchFamily="34" charset="0"/>
              <a:buChar char="•"/>
            </a:pPr>
            <a:endParaRPr lang="es-MX" sz="2400" dirty="0">
              <a:solidFill>
                <a:schemeClr val="accent6">
                  <a:lumMod val="50000"/>
                </a:schemeClr>
              </a:solidFill>
            </a:endParaRPr>
          </a:p>
          <a:p>
            <a:pPr marL="800100" lvl="1" indent="-342900">
              <a:buFont typeface="Arial" panose="020B0604020202020204" pitchFamily="34" charset="0"/>
              <a:buChar char="•"/>
            </a:pPr>
            <a:endParaRPr lang="es-MX" sz="2400" dirty="0">
              <a:solidFill>
                <a:schemeClr val="accent6">
                  <a:lumMod val="50000"/>
                </a:schemeClr>
              </a:solidFill>
            </a:endParaRPr>
          </a:p>
          <a:p>
            <a:pPr marL="800100" lvl="1" indent="-342900">
              <a:buFont typeface="Arial" panose="020B0604020202020204" pitchFamily="34" charset="0"/>
              <a:buChar char="•"/>
            </a:pPr>
            <a:endParaRPr lang="es-MX" sz="2400" dirty="0">
              <a:solidFill>
                <a:schemeClr val="accent6">
                  <a:lumMod val="50000"/>
                </a:schemeClr>
              </a:solidFill>
            </a:endParaRPr>
          </a:p>
          <a:p>
            <a:pPr marL="800100" lvl="1" indent="-342900">
              <a:buFont typeface="Arial" panose="020B0604020202020204" pitchFamily="34" charset="0"/>
              <a:buChar char="•"/>
            </a:pPr>
            <a:endParaRPr lang="es-MX" sz="2400" dirty="0">
              <a:solidFill>
                <a:schemeClr val="accent6">
                  <a:lumMod val="50000"/>
                </a:schemeClr>
              </a:solidFill>
            </a:endParaRPr>
          </a:p>
        </p:txBody>
      </p:sp>
      <p:pic>
        <p:nvPicPr>
          <p:cNvPr id="7" name="Imagen 6">
            <a:extLst>
              <a:ext uri="{FF2B5EF4-FFF2-40B4-BE49-F238E27FC236}">
                <a16:creationId xmlns:a16="http://schemas.microsoft.com/office/drawing/2014/main" xmlns="" id="{7BB88167-0677-0915-21A5-35E211933019}"/>
              </a:ext>
            </a:extLst>
          </p:cNvPr>
          <p:cNvPicPr>
            <a:picLocks noChangeAspect="1"/>
          </p:cNvPicPr>
          <p:nvPr/>
        </p:nvPicPr>
        <p:blipFill>
          <a:blip r:embed="rId4"/>
          <a:stretch>
            <a:fillRect/>
          </a:stretch>
        </p:blipFill>
        <p:spPr>
          <a:xfrm>
            <a:off x="292345" y="6134291"/>
            <a:ext cx="2277779" cy="738949"/>
          </a:xfrm>
          <a:prstGeom prst="rect">
            <a:avLst/>
          </a:prstGeom>
        </p:spPr>
      </p:pic>
    </p:spTree>
    <p:extLst>
      <p:ext uri="{BB962C8B-B14F-4D97-AF65-F5344CB8AC3E}">
        <p14:creationId xmlns:p14="http://schemas.microsoft.com/office/powerpoint/2010/main" val="42318393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C501C130-9A17-DB4B-AB79-D64739A7C79C}"/>
              </a:ext>
            </a:extLst>
          </p:cNvPr>
          <p:cNvPicPr>
            <a:picLocks noChangeAspect="1"/>
          </p:cNvPicPr>
          <p:nvPr/>
        </p:nvPicPr>
        <p:blipFill>
          <a:blip r:embed="rId2"/>
          <a:stretch>
            <a:fillRect/>
          </a:stretch>
        </p:blipFill>
        <p:spPr>
          <a:xfrm>
            <a:off x="0" y="0"/>
            <a:ext cx="1600200" cy="1485900"/>
          </a:xfrm>
          <a:prstGeom prst="rect">
            <a:avLst/>
          </a:prstGeom>
        </p:spPr>
      </p:pic>
      <p:pic>
        <p:nvPicPr>
          <p:cNvPr id="16" name="Picture 15">
            <a:extLst>
              <a:ext uri="{FF2B5EF4-FFF2-40B4-BE49-F238E27FC236}">
                <a16:creationId xmlns:a16="http://schemas.microsoft.com/office/drawing/2014/main" xmlns="" id="{658594C3-EB63-B642-A682-81EA4F105A1D}"/>
              </a:ext>
            </a:extLst>
          </p:cNvPr>
          <p:cNvPicPr>
            <a:picLocks noChangeAspect="1"/>
          </p:cNvPicPr>
          <p:nvPr/>
        </p:nvPicPr>
        <p:blipFill>
          <a:blip r:embed="rId3"/>
          <a:stretch>
            <a:fillRect/>
          </a:stretch>
        </p:blipFill>
        <p:spPr>
          <a:xfrm>
            <a:off x="0" y="6215088"/>
            <a:ext cx="12192000" cy="658152"/>
          </a:xfrm>
          <a:prstGeom prst="rect">
            <a:avLst/>
          </a:prstGeom>
        </p:spPr>
      </p:pic>
      <p:sp>
        <p:nvSpPr>
          <p:cNvPr id="9" name="CuadroTexto 8">
            <a:extLst>
              <a:ext uri="{FF2B5EF4-FFF2-40B4-BE49-F238E27FC236}">
                <a16:creationId xmlns:a16="http://schemas.microsoft.com/office/drawing/2014/main" xmlns="" id="{E3508547-F1D6-758C-E599-20AF04F2A158}"/>
              </a:ext>
            </a:extLst>
          </p:cNvPr>
          <p:cNvSpPr txBox="1"/>
          <p:nvPr/>
        </p:nvSpPr>
        <p:spPr>
          <a:xfrm>
            <a:off x="1368516" y="234120"/>
            <a:ext cx="10267121" cy="1569660"/>
          </a:xfrm>
          <a:prstGeom prst="rect">
            <a:avLst/>
          </a:prstGeom>
          <a:noFill/>
        </p:spPr>
        <p:txBody>
          <a:bodyPr wrap="square" rtlCol="0">
            <a:spAutoFit/>
          </a:bodyPr>
          <a:lstStyle/>
          <a:p>
            <a:r>
              <a:rPr lang="es-MX" sz="2400" b="1" dirty="0">
                <a:solidFill>
                  <a:schemeClr val="accent6">
                    <a:lumMod val="50000"/>
                  </a:schemeClr>
                </a:solidFill>
              </a:rPr>
              <a:t>Proceso metodológico: </a:t>
            </a:r>
            <a:r>
              <a:rPr lang="es-MX" sz="2400" b="1" dirty="0" smtClean="0">
                <a:solidFill>
                  <a:schemeClr val="accent6">
                    <a:lumMod val="50000"/>
                  </a:schemeClr>
                </a:solidFill>
              </a:rPr>
              <a:t>Mohamed</a:t>
            </a:r>
            <a:endParaRPr lang="es-MX" sz="2400" b="1" dirty="0">
              <a:solidFill>
                <a:schemeClr val="accent6">
                  <a:lumMod val="50000"/>
                </a:schemeClr>
              </a:solidFill>
            </a:endParaRPr>
          </a:p>
          <a:p>
            <a:endParaRPr lang="es-MX" sz="2400" b="1" dirty="0">
              <a:solidFill>
                <a:schemeClr val="accent6">
                  <a:lumMod val="50000"/>
                </a:schemeClr>
              </a:solidFill>
            </a:endParaRPr>
          </a:p>
          <a:p>
            <a:r>
              <a:rPr lang="es-MX" sz="2400" b="1" dirty="0" smtClean="0">
                <a:solidFill>
                  <a:schemeClr val="accent6">
                    <a:lumMod val="50000"/>
                  </a:schemeClr>
                </a:solidFill>
              </a:rPr>
              <a:t>2. Análisis de situación: </a:t>
            </a:r>
          </a:p>
          <a:p>
            <a:endParaRPr lang="es-MX" sz="2400" b="1" dirty="0">
              <a:solidFill>
                <a:schemeClr val="accent6">
                  <a:lumMod val="50000"/>
                </a:schemeClr>
              </a:solidFill>
            </a:endParaRPr>
          </a:p>
        </p:txBody>
      </p:sp>
      <p:graphicFrame>
        <p:nvGraphicFramePr>
          <p:cNvPr id="4" name="Diagrama 3"/>
          <p:cNvGraphicFramePr/>
          <p:nvPr>
            <p:extLst>
              <p:ext uri="{D42A27DB-BD31-4B8C-83A1-F6EECF244321}">
                <p14:modId xmlns:p14="http://schemas.microsoft.com/office/powerpoint/2010/main" val="2109079547"/>
              </p:ext>
            </p:extLst>
          </p:nvPr>
        </p:nvGraphicFramePr>
        <p:xfrm>
          <a:off x="2441073" y="1485900"/>
          <a:ext cx="8128000" cy="465243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0" name="Imagen 9">
            <a:extLst>
              <a:ext uri="{FF2B5EF4-FFF2-40B4-BE49-F238E27FC236}">
                <a16:creationId xmlns:a16="http://schemas.microsoft.com/office/drawing/2014/main" xmlns="" id="{7BB88167-0677-0915-21A5-35E211933019}"/>
              </a:ext>
            </a:extLst>
          </p:cNvPr>
          <p:cNvPicPr>
            <a:picLocks noChangeAspect="1"/>
          </p:cNvPicPr>
          <p:nvPr/>
        </p:nvPicPr>
        <p:blipFill>
          <a:blip r:embed="rId9"/>
          <a:stretch>
            <a:fillRect/>
          </a:stretch>
        </p:blipFill>
        <p:spPr>
          <a:xfrm>
            <a:off x="292345" y="6134291"/>
            <a:ext cx="2277779" cy="738949"/>
          </a:xfrm>
          <a:prstGeom prst="rect">
            <a:avLst/>
          </a:prstGeom>
        </p:spPr>
      </p:pic>
    </p:spTree>
    <p:extLst>
      <p:ext uri="{BB962C8B-B14F-4D97-AF65-F5344CB8AC3E}">
        <p14:creationId xmlns:p14="http://schemas.microsoft.com/office/powerpoint/2010/main" val="42515867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C501C130-9A17-DB4B-AB79-D64739A7C79C}"/>
              </a:ext>
            </a:extLst>
          </p:cNvPr>
          <p:cNvPicPr>
            <a:picLocks noChangeAspect="1"/>
          </p:cNvPicPr>
          <p:nvPr/>
        </p:nvPicPr>
        <p:blipFill>
          <a:blip r:embed="rId2"/>
          <a:stretch>
            <a:fillRect/>
          </a:stretch>
        </p:blipFill>
        <p:spPr>
          <a:xfrm>
            <a:off x="0" y="0"/>
            <a:ext cx="1600200" cy="1485900"/>
          </a:xfrm>
          <a:prstGeom prst="rect">
            <a:avLst/>
          </a:prstGeom>
        </p:spPr>
      </p:pic>
      <p:pic>
        <p:nvPicPr>
          <p:cNvPr id="16" name="Picture 15">
            <a:extLst>
              <a:ext uri="{FF2B5EF4-FFF2-40B4-BE49-F238E27FC236}">
                <a16:creationId xmlns:a16="http://schemas.microsoft.com/office/drawing/2014/main" xmlns="" id="{658594C3-EB63-B642-A682-81EA4F105A1D}"/>
              </a:ext>
            </a:extLst>
          </p:cNvPr>
          <p:cNvPicPr>
            <a:picLocks noChangeAspect="1"/>
          </p:cNvPicPr>
          <p:nvPr/>
        </p:nvPicPr>
        <p:blipFill>
          <a:blip r:embed="rId3"/>
          <a:stretch>
            <a:fillRect/>
          </a:stretch>
        </p:blipFill>
        <p:spPr>
          <a:xfrm>
            <a:off x="0" y="6215088"/>
            <a:ext cx="12192000" cy="658152"/>
          </a:xfrm>
          <a:prstGeom prst="rect">
            <a:avLst/>
          </a:prstGeom>
        </p:spPr>
      </p:pic>
      <p:sp>
        <p:nvSpPr>
          <p:cNvPr id="9" name="CuadroTexto 8">
            <a:extLst>
              <a:ext uri="{FF2B5EF4-FFF2-40B4-BE49-F238E27FC236}">
                <a16:creationId xmlns:a16="http://schemas.microsoft.com/office/drawing/2014/main" xmlns="" id="{E3508547-F1D6-758C-E599-20AF04F2A158}"/>
              </a:ext>
            </a:extLst>
          </p:cNvPr>
          <p:cNvSpPr txBox="1"/>
          <p:nvPr/>
        </p:nvSpPr>
        <p:spPr>
          <a:xfrm>
            <a:off x="1368516" y="0"/>
            <a:ext cx="10267121" cy="923330"/>
          </a:xfrm>
          <a:prstGeom prst="rect">
            <a:avLst/>
          </a:prstGeom>
          <a:noFill/>
        </p:spPr>
        <p:txBody>
          <a:bodyPr wrap="square" rtlCol="0">
            <a:spAutoFit/>
          </a:bodyPr>
          <a:lstStyle/>
          <a:p>
            <a:endParaRPr lang="es-MX" b="1" dirty="0">
              <a:solidFill>
                <a:schemeClr val="accent6">
                  <a:lumMod val="50000"/>
                </a:schemeClr>
              </a:solidFill>
            </a:endParaRPr>
          </a:p>
          <a:p>
            <a:r>
              <a:rPr lang="es-MX" b="1" dirty="0" smtClean="0">
                <a:solidFill>
                  <a:schemeClr val="accent6">
                    <a:lumMod val="50000"/>
                  </a:schemeClr>
                </a:solidFill>
              </a:rPr>
              <a:t>3. Programación de la investigación</a:t>
            </a:r>
          </a:p>
          <a:p>
            <a:endParaRPr lang="es-MX" b="1" dirty="0">
              <a:solidFill>
                <a:schemeClr val="accent6">
                  <a:lumMod val="50000"/>
                </a:schemeClr>
              </a:solidFill>
            </a:endParaRPr>
          </a:p>
        </p:txBody>
      </p:sp>
      <p:pic>
        <p:nvPicPr>
          <p:cNvPr id="10" name="Imagen 9">
            <a:extLst>
              <a:ext uri="{FF2B5EF4-FFF2-40B4-BE49-F238E27FC236}">
                <a16:creationId xmlns:a16="http://schemas.microsoft.com/office/drawing/2014/main" xmlns="" id="{7BB88167-0677-0915-21A5-35E211933019}"/>
              </a:ext>
            </a:extLst>
          </p:cNvPr>
          <p:cNvPicPr>
            <a:picLocks noChangeAspect="1"/>
          </p:cNvPicPr>
          <p:nvPr/>
        </p:nvPicPr>
        <p:blipFill>
          <a:blip r:embed="rId4"/>
          <a:stretch>
            <a:fillRect/>
          </a:stretch>
        </p:blipFill>
        <p:spPr>
          <a:xfrm>
            <a:off x="292345" y="6134291"/>
            <a:ext cx="2277779" cy="738949"/>
          </a:xfrm>
          <a:prstGeom prst="rect">
            <a:avLst/>
          </a:prstGeom>
        </p:spPr>
      </p:pic>
      <p:graphicFrame>
        <p:nvGraphicFramePr>
          <p:cNvPr id="2" name="Tabla 1"/>
          <p:cNvGraphicFramePr>
            <a:graphicFrameLocks noGrp="1"/>
          </p:cNvGraphicFramePr>
          <p:nvPr>
            <p:extLst>
              <p:ext uri="{D42A27DB-BD31-4B8C-83A1-F6EECF244321}">
                <p14:modId xmlns:p14="http://schemas.microsoft.com/office/powerpoint/2010/main" val="1223929254"/>
              </p:ext>
            </p:extLst>
          </p:nvPr>
        </p:nvGraphicFramePr>
        <p:xfrm>
          <a:off x="415757" y="801796"/>
          <a:ext cx="11058121" cy="5372894"/>
        </p:xfrm>
        <a:graphic>
          <a:graphicData uri="http://schemas.openxmlformats.org/drawingml/2006/table">
            <a:tbl>
              <a:tblPr firstRow="1" firstCol="1" bandRow="1">
                <a:tableStyleId>{5C22544A-7EE6-4342-B048-85BDC9FD1C3A}</a:tableStyleId>
              </a:tblPr>
              <a:tblGrid>
                <a:gridCol w="2391155"/>
                <a:gridCol w="1406332"/>
                <a:gridCol w="3749357"/>
                <a:gridCol w="1929316"/>
                <a:gridCol w="1581961"/>
              </a:tblGrid>
              <a:tr h="72522">
                <a:tc gridSpan="5">
                  <a:txBody>
                    <a:bodyPr/>
                    <a:lstStyle/>
                    <a:p>
                      <a:pPr algn="ctr">
                        <a:spcAft>
                          <a:spcPts val="0"/>
                        </a:spcAft>
                      </a:pPr>
                      <a:r>
                        <a:rPr lang="es-ES" sz="1200" dirty="0">
                          <a:effectLst/>
                        </a:rPr>
                        <a:t>REGISTRO DE PROGRAMACIÓN DE LA INVESTIGACIÓN</a:t>
                      </a:r>
                      <a:endParaRPr lang="es-ES" sz="1200" dirty="0">
                        <a:effectLst/>
                        <a:latin typeface="Times New Roman" panose="02020603050405020304" pitchFamily="18" charset="0"/>
                        <a:ea typeface="Times New Roman" panose="02020603050405020304" pitchFamily="18" charset="0"/>
                      </a:endParaRPr>
                    </a:p>
                  </a:txBody>
                  <a:tcPr marL="27196" marR="27196" marT="0" marB="0"/>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r>
              <a:tr h="217567">
                <a:tc gridSpan="5">
                  <a:txBody>
                    <a:bodyPr/>
                    <a:lstStyle/>
                    <a:p>
                      <a:pPr algn="just">
                        <a:spcAft>
                          <a:spcPts val="0"/>
                        </a:spcAft>
                      </a:pPr>
                      <a:r>
                        <a:rPr lang="es-ES" sz="1200">
                          <a:effectLst/>
                        </a:rPr>
                        <a:t>Estrategia: Descriptiva, ya que se tiene algún conocimiento del caso y tratamos de establecer un contacto más intenso para llevar a cabo una investigación más profunda.</a:t>
                      </a:r>
                      <a:endParaRPr lang="es-ES" sz="1200">
                        <a:effectLst/>
                        <a:latin typeface="Times New Roman" panose="02020603050405020304" pitchFamily="18" charset="0"/>
                        <a:ea typeface="Times New Roman" panose="02020603050405020304" pitchFamily="18" charset="0"/>
                      </a:endParaRPr>
                    </a:p>
                  </a:txBody>
                  <a:tcPr marL="27196" marR="27196" marT="0" marB="0"/>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r>
              <a:tr h="217567">
                <a:tc>
                  <a:txBody>
                    <a:bodyPr/>
                    <a:lstStyle/>
                    <a:p>
                      <a:pPr algn="just">
                        <a:spcAft>
                          <a:spcPts val="0"/>
                        </a:spcAft>
                      </a:pPr>
                      <a:r>
                        <a:rPr lang="es-ES" sz="1200">
                          <a:effectLst/>
                        </a:rPr>
                        <a:t>Objetivos</a:t>
                      </a:r>
                      <a:endParaRPr lang="es-ES" sz="1200">
                        <a:effectLst/>
                        <a:latin typeface="Times New Roman" panose="02020603050405020304" pitchFamily="18" charset="0"/>
                        <a:ea typeface="Times New Roman" panose="02020603050405020304" pitchFamily="18" charset="0"/>
                      </a:endParaRPr>
                    </a:p>
                  </a:txBody>
                  <a:tcPr marL="27196" marR="27196" marT="0" marB="0"/>
                </a:tc>
                <a:tc>
                  <a:txBody>
                    <a:bodyPr/>
                    <a:lstStyle/>
                    <a:p>
                      <a:pPr algn="just">
                        <a:spcAft>
                          <a:spcPts val="0"/>
                        </a:spcAft>
                      </a:pPr>
                      <a:r>
                        <a:rPr lang="es-ES" sz="1200">
                          <a:effectLst/>
                        </a:rPr>
                        <a:t>Unidad de análisis</a:t>
                      </a:r>
                      <a:endParaRPr lang="es-ES" sz="1200">
                        <a:effectLst/>
                        <a:latin typeface="Times New Roman" panose="02020603050405020304" pitchFamily="18" charset="0"/>
                        <a:ea typeface="Times New Roman" panose="02020603050405020304" pitchFamily="18" charset="0"/>
                      </a:endParaRPr>
                    </a:p>
                  </a:txBody>
                  <a:tcPr marL="27196" marR="27196" marT="0" marB="0"/>
                </a:tc>
                <a:tc>
                  <a:txBody>
                    <a:bodyPr/>
                    <a:lstStyle/>
                    <a:p>
                      <a:pPr algn="just">
                        <a:spcAft>
                          <a:spcPts val="0"/>
                        </a:spcAft>
                      </a:pPr>
                      <a:r>
                        <a:rPr lang="es-ES" sz="1200">
                          <a:effectLst/>
                        </a:rPr>
                        <a:t>Variables</a:t>
                      </a:r>
                      <a:endParaRPr lang="es-ES" sz="1200">
                        <a:effectLst/>
                        <a:latin typeface="Times New Roman" panose="02020603050405020304" pitchFamily="18" charset="0"/>
                        <a:ea typeface="Times New Roman" panose="02020603050405020304" pitchFamily="18" charset="0"/>
                      </a:endParaRPr>
                    </a:p>
                  </a:txBody>
                  <a:tcPr marL="27196" marR="27196" marT="0" marB="0"/>
                </a:tc>
                <a:tc>
                  <a:txBody>
                    <a:bodyPr/>
                    <a:lstStyle/>
                    <a:p>
                      <a:pPr algn="just">
                        <a:spcAft>
                          <a:spcPts val="0"/>
                        </a:spcAft>
                      </a:pPr>
                      <a:r>
                        <a:rPr lang="es-ES" sz="1200">
                          <a:effectLst/>
                        </a:rPr>
                        <a:t>Técnicas/ Fuentes</a:t>
                      </a:r>
                      <a:endParaRPr lang="es-ES" sz="1200">
                        <a:effectLst/>
                        <a:latin typeface="Times New Roman" panose="02020603050405020304" pitchFamily="18" charset="0"/>
                        <a:ea typeface="Times New Roman" panose="02020603050405020304" pitchFamily="18" charset="0"/>
                      </a:endParaRPr>
                    </a:p>
                  </a:txBody>
                  <a:tcPr marL="27196" marR="27196" marT="0" marB="0"/>
                </a:tc>
                <a:tc>
                  <a:txBody>
                    <a:bodyPr/>
                    <a:lstStyle/>
                    <a:p>
                      <a:pPr algn="just">
                        <a:spcAft>
                          <a:spcPts val="0"/>
                        </a:spcAft>
                      </a:pPr>
                      <a:r>
                        <a:rPr lang="es-ES" sz="1200">
                          <a:effectLst/>
                        </a:rPr>
                        <a:t>Calendario</a:t>
                      </a:r>
                      <a:endParaRPr lang="es-ES" sz="1200">
                        <a:effectLst/>
                        <a:latin typeface="Times New Roman" panose="02020603050405020304" pitchFamily="18" charset="0"/>
                        <a:ea typeface="Times New Roman" panose="02020603050405020304" pitchFamily="18" charset="0"/>
                      </a:endParaRPr>
                    </a:p>
                  </a:txBody>
                  <a:tcPr marL="27196" marR="27196" marT="0" marB="0"/>
                </a:tc>
              </a:tr>
              <a:tr h="1305401">
                <a:tc>
                  <a:txBody>
                    <a:bodyPr/>
                    <a:lstStyle/>
                    <a:p>
                      <a:pPr algn="just">
                        <a:spcAft>
                          <a:spcPts val="0"/>
                        </a:spcAft>
                      </a:pPr>
                      <a:r>
                        <a:rPr lang="es-ES" sz="1200" dirty="0">
                          <a:effectLst/>
                        </a:rPr>
                        <a:t>(Conocer a la persona)</a:t>
                      </a:r>
                    </a:p>
                    <a:p>
                      <a:pPr algn="just">
                        <a:spcAft>
                          <a:spcPts val="0"/>
                        </a:spcAft>
                      </a:pPr>
                      <a:r>
                        <a:rPr lang="es-ES" sz="1200" dirty="0">
                          <a:effectLst/>
                        </a:rPr>
                        <a:t> </a:t>
                      </a:r>
                    </a:p>
                    <a:p>
                      <a:pPr algn="just">
                        <a:spcAft>
                          <a:spcPts val="0"/>
                        </a:spcAft>
                      </a:pPr>
                      <a:r>
                        <a:rPr lang="es-ES" sz="1200" dirty="0">
                          <a:effectLst/>
                        </a:rPr>
                        <a:t>1.  Indagar las circunstancias personales y familiares del usuario.</a:t>
                      </a:r>
                    </a:p>
                    <a:p>
                      <a:pPr algn="just">
                        <a:spcAft>
                          <a:spcPts val="0"/>
                        </a:spcAft>
                      </a:pPr>
                      <a:r>
                        <a:rPr lang="es-ES" sz="1200" dirty="0">
                          <a:effectLst/>
                        </a:rPr>
                        <a:t> </a:t>
                      </a:r>
                    </a:p>
                    <a:p>
                      <a:pPr algn="just">
                        <a:spcAft>
                          <a:spcPts val="0"/>
                        </a:spcAft>
                      </a:pPr>
                      <a:r>
                        <a:rPr lang="es-ES" sz="1200" dirty="0">
                          <a:effectLst/>
                        </a:rPr>
                        <a:t> </a:t>
                      </a:r>
                      <a:endParaRPr lang="es-ES" sz="1200" dirty="0">
                        <a:effectLst/>
                        <a:latin typeface="Times New Roman" panose="02020603050405020304" pitchFamily="18" charset="0"/>
                        <a:ea typeface="Times New Roman" panose="02020603050405020304" pitchFamily="18" charset="0"/>
                      </a:endParaRPr>
                    </a:p>
                  </a:txBody>
                  <a:tcPr marL="27196" marR="27196" marT="0" marB="0"/>
                </a:tc>
                <a:tc>
                  <a:txBody>
                    <a:bodyPr/>
                    <a:lstStyle/>
                    <a:p>
                      <a:pPr algn="just">
                        <a:spcAft>
                          <a:spcPts val="0"/>
                        </a:spcAft>
                      </a:pPr>
                      <a:r>
                        <a:rPr lang="es-ES" sz="1200">
                          <a:effectLst/>
                        </a:rPr>
                        <a:t>Usuario.</a:t>
                      </a:r>
                      <a:endParaRPr lang="es-ES" sz="1200">
                        <a:effectLst/>
                        <a:latin typeface="Times New Roman" panose="02020603050405020304" pitchFamily="18" charset="0"/>
                        <a:ea typeface="Times New Roman" panose="02020603050405020304" pitchFamily="18" charset="0"/>
                      </a:endParaRPr>
                    </a:p>
                  </a:txBody>
                  <a:tcPr marL="27196" marR="27196" marT="0" marB="0"/>
                </a:tc>
                <a:tc>
                  <a:txBody>
                    <a:bodyPr/>
                    <a:lstStyle/>
                    <a:p>
                      <a:pPr algn="just">
                        <a:spcAft>
                          <a:spcPts val="0"/>
                        </a:spcAft>
                      </a:pPr>
                      <a:r>
                        <a:rPr lang="es-ES" sz="1200" dirty="0">
                          <a:effectLst/>
                        </a:rPr>
                        <a:t>Área Sociodemográfica: Edad, estado civil.</a:t>
                      </a:r>
                    </a:p>
                    <a:p>
                      <a:pPr algn="just">
                        <a:spcAft>
                          <a:spcPts val="0"/>
                        </a:spcAft>
                      </a:pPr>
                      <a:r>
                        <a:rPr lang="es-ES" sz="1200" dirty="0">
                          <a:effectLst/>
                        </a:rPr>
                        <a:t>Área personal/motivacional:</a:t>
                      </a:r>
                    </a:p>
                    <a:p>
                      <a:pPr algn="just">
                        <a:spcAft>
                          <a:spcPts val="0"/>
                        </a:spcAft>
                      </a:pPr>
                      <a:r>
                        <a:rPr lang="es-ES" sz="1200" dirty="0">
                          <a:effectLst/>
                        </a:rPr>
                        <a:t>Motivación, habilidades, capacidades, preferencias y aficiones.</a:t>
                      </a:r>
                    </a:p>
                    <a:p>
                      <a:pPr algn="just">
                        <a:spcAft>
                          <a:spcPts val="0"/>
                        </a:spcAft>
                      </a:pPr>
                      <a:r>
                        <a:rPr lang="es-ES" sz="1200" dirty="0">
                          <a:effectLst/>
                        </a:rPr>
                        <a:t>Área familiar: Antecedentes personales y familiares, relaciones y conflictos familiares.</a:t>
                      </a:r>
                    </a:p>
                    <a:p>
                      <a:pPr algn="just">
                        <a:spcAft>
                          <a:spcPts val="0"/>
                        </a:spcAft>
                      </a:pPr>
                      <a:r>
                        <a:rPr lang="es-ES" sz="1200" dirty="0">
                          <a:effectLst/>
                        </a:rPr>
                        <a:t>Área jurídica administrativa: Documentación, permiso de residencia, empadronamiento.</a:t>
                      </a:r>
                      <a:endParaRPr lang="es-ES" sz="1200" dirty="0">
                        <a:effectLst/>
                        <a:latin typeface="Times New Roman" panose="02020603050405020304" pitchFamily="18" charset="0"/>
                        <a:ea typeface="Times New Roman" panose="02020603050405020304" pitchFamily="18" charset="0"/>
                      </a:endParaRPr>
                    </a:p>
                  </a:txBody>
                  <a:tcPr marL="27196" marR="27196" marT="0" marB="0"/>
                </a:tc>
                <a:tc>
                  <a:txBody>
                    <a:bodyPr/>
                    <a:lstStyle/>
                    <a:p>
                      <a:pPr algn="just">
                        <a:spcAft>
                          <a:spcPts val="0"/>
                        </a:spcAft>
                      </a:pPr>
                      <a:r>
                        <a:rPr lang="es-ES" sz="1200">
                          <a:effectLst/>
                        </a:rPr>
                        <a:t>Técnicas</a:t>
                      </a:r>
                    </a:p>
                    <a:p>
                      <a:pPr algn="just">
                        <a:spcAft>
                          <a:spcPts val="0"/>
                        </a:spcAft>
                      </a:pPr>
                      <a:r>
                        <a:rPr lang="es-ES" sz="1200">
                          <a:effectLst/>
                        </a:rPr>
                        <a:t>Entrevista</a:t>
                      </a:r>
                    </a:p>
                    <a:p>
                      <a:pPr algn="just">
                        <a:spcAft>
                          <a:spcPts val="0"/>
                        </a:spcAft>
                      </a:pPr>
                      <a:r>
                        <a:rPr lang="es-ES" sz="1200">
                          <a:effectLst/>
                        </a:rPr>
                        <a:t>Revisión documental </a:t>
                      </a:r>
                    </a:p>
                    <a:p>
                      <a:pPr algn="just">
                        <a:spcAft>
                          <a:spcPts val="0"/>
                        </a:spcAft>
                      </a:pPr>
                      <a:r>
                        <a:rPr lang="es-ES" sz="1200">
                          <a:effectLst/>
                        </a:rPr>
                        <a:t>Historia de vida</a:t>
                      </a:r>
                    </a:p>
                    <a:p>
                      <a:pPr algn="just">
                        <a:spcAft>
                          <a:spcPts val="0"/>
                        </a:spcAft>
                      </a:pPr>
                      <a:r>
                        <a:rPr lang="es-ES" sz="1200">
                          <a:effectLst/>
                        </a:rPr>
                        <a:t>Genograma</a:t>
                      </a:r>
                    </a:p>
                    <a:p>
                      <a:pPr algn="just">
                        <a:spcAft>
                          <a:spcPts val="0"/>
                        </a:spcAft>
                      </a:pPr>
                      <a:r>
                        <a:rPr lang="es-ES" sz="1200">
                          <a:effectLst/>
                        </a:rPr>
                        <a:t>Observación</a:t>
                      </a:r>
                    </a:p>
                    <a:p>
                      <a:pPr algn="just">
                        <a:spcAft>
                          <a:spcPts val="0"/>
                        </a:spcAft>
                      </a:pPr>
                      <a:r>
                        <a:rPr lang="es-ES" sz="1200">
                          <a:effectLst/>
                        </a:rPr>
                        <a:t>Fuentes</a:t>
                      </a:r>
                    </a:p>
                    <a:p>
                      <a:pPr algn="just">
                        <a:spcAft>
                          <a:spcPts val="0"/>
                        </a:spcAft>
                      </a:pPr>
                      <a:r>
                        <a:rPr lang="es-ES" sz="1200">
                          <a:effectLst/>
                        </a:rPr>
                        <a:t>Usuario</a:t>
                      </a:r>
                    </a:p>
                    <a:p>
                      <a:pPr algn="just">
                        <a:spcAft>
                          <a:spcPts val="0"/>
                        </a:spcAft>
                      </a:pPr>
                      <a:r>
                        <a:rPr lang="es-ES" sz="1200">
                          <a:effectLst/>
                        </a:rPr>
                        <a:t>Documentación</a:t>
                      </a:r>
                      <a:endParaRPr lang="es-ES" sz="1200">
                        <a:effectLst/>
                        <a:latin typeface="Times New Roman" panose="02020603050405020304" pitchFamily="18" charset="0"/>
                        <a:ea typeface="Times New Roman" panose="02020603050405020304" pitchFamily="18" charset="0"/>
                      </a:endParaRPr>
                    </a:p>
                  </a:txBody>
                  <a:tcPr marL="27196" marR="27196" marT="0" marB="0"/>
                </a:tc>
                <a:tc>
                  <a:txBody>
                    <a:bodyPr/>
                    <a:lstStyle/>
                    <a:p>
                      <a:pPr algn="just">
                        <a:spcAft>
                          <a:spcPts val="0"/>
                        </a:spcAft>
                      </a:pPr>
                      <a:r>
                        <a:rPr lang="es-ES" sz="1200">
                          <a:effectLst/>
                        </a:rPr>
                        <a:t>1 sesión </a:t>
                      </a:r>
                    </a:p>
                    <a:p>
                      <a:pPr algn="just">
                        <a:spcAft>
                          <a:spcPts val="0"/>
                        </a:spcAft>
                      </a:pPr>
                      <a:r>
                        <a:rPr lang="es-ES" sz="1200">
                          <a:effectLst/>
                        </a:rPr>
                        <a:t>11/09/20XX</a:t>
                      </a:r>
                    </a:p>
                    <a:p>
                      <a:pPr algn="just">
                        <a:spcAft>
                          <a:spcPts val="0"/>
                        </a:spcAft>
                      </a:pPr>
                      <a:r>
                        <a:rPr lang="es-ES" sz="1200">
                          <a:effectLst/>
                        </a:rPr>
                        <a:t> </a:t>
                      </a:r>
                      <a:endParaRPr lang="es-ES" sz="1200">
                        <a:effectLst/>
                        <a:latin typeface="Times New Roman" panose="02020603050405020304" pitchFamily="18" charset="0"/>
                        <a:ea typeface="Times New Roman" panose="02020603050405020304" pitchFamily="18" charset="0"/>
                      </a:endParaRPr>
                    </a:p>
                  </a:txBody>
                  <a:tcPr marL="27196" marR="27196" marT="0" marB="0"/>
                </a:tc>
              </a:tr>
              <a:tr h="1740535">
                <a:tc>
                  <a:txBody>
                    <a:bodyPr/>
                    <a:lstStyle/>
                    <a:p>
                      <a:pPr algn="just">
                        <a:spcAft>
                          <a:spcPts val="0"/>
                        </a:spcAft>
                      </a:pPr>
                      <a:r>
                        <a:rPr lang="es-ES" sz="1200">
                          <a:effectLst/>
                        </a:rPr>
                        <a:t>(Conocer el problema)</a:t>
                      </a:r>
                    </a:p>
                    <a:p>
                      <a:pPr algn="just">
                        <a:spcAft>
                          <a:spcPts val="0"/>
                        </a:spcAft>
                      </a:pPr>
                      <a:r>
                        <a:rPr lang="es-ES" sz="1200">
                          <a:effectLst/>
                        </a:rPr>
                        <a:t> </a:t>
                      </a:r>
                    </a:p>
                    <a:p>
                      <a:pPr algn="just">
                        <a:spcAft>
                          <a:spcPts val="0"/>
                        </a:spcAft>
                      </a:pPr>
                      <a:r>
                        <a:rPr lang="es-ES" sz="1200">
                          <a:effectLst/>
                        </a:rPr>
                        <a:t>2. Analizar sus posibles situaciones de dificultad y sus necesidades</a:t>
                      </a:r>
                      <a:endParaRPr lang="es-ES" sz="1200">
                        <a:effectLst/>
                        <a:latin typeface="Times New Roman" panose="02020603050405020304" pitchFamily="18" charset="0"/>
                        <a:ea typeface="Times New Roman" panose="02020603050405020304" pitchFamily="18" charset="0"/>
                      </a:endParaRPr>
                    </a:p>
                  </a:txBody>
                  <a:tcPr marL="27196" marR="27196" marT="0" marB="0"/>
                </a:tc>
                <a:tc>
                  <a:txBody>
                    <a:bodyPr/>
                    <a:lstStyle/>
                    <a:p>
                      <a:pPr algn="just">
                        <a:spcAft>
                          <a:spcPts val="0"/>
                        </a:spcAft>
                      </a:pPr>
                      <a:r>
                        <a:rPr lang="es-ES" sz="1200">
                          <a:effectLst/>
                        </a:rPr>
                        <a:t>Usuario.</a:t>
                      </a:r>
                      <a:endParaRPr lang="es-ES" sz="1200">
                        <a:effectLst/>
                        <a:latin typeface="Times New Roman" panose="02020603050405020304" pitchFamily="18" charset="0"/>
                        <a:ea typeface="Times New Roman" panose="02020603050405020304" pitchFamily="18" charset="0"/>
                      </a:endParaRPr>
                    </a:p>
                  </a:txBody>
                  <a:tcPr marL="27196" marR="27196" marT="0" marB="0"/>
                </a:tc>
                <a:tc>
                  <a:txBody>
                    <a:bodyPr/>
                    <a:lstStyle/>
                    <a:p>
                      <a:pPr algn="just">
                        <a:spcAft>
                          <a:spcPts val="0"/>
                        </a:spcAft>
                      </a:pPr>
                      <a:r>
                        <a:rPr lang="es-ES" sz="1200">
                          <a:effectLst/>
                        </a:rPr>
                        <a:t>Área formativa/laboral: antecedentes e historial laboral, nivel educativo y formación para el empleo.</a:t>
                      </a:r>
                    </a:p>
                    <a:p>
                      <a:pPr algn="just">
                        <a:spcAft>
                          <a:spcPts val="0"/>
                        </a:spcAft>
                      </a:pPr>
                      <a:r>
                        <a:rPr lang="es-ES" sz="1200">
                          <a:effectLst/>
                        </a:rPr>
                        <a:t>Área del contexto medioambiental: disponibilidad de vivienda</a:t>
                      </a:r>
                    </a:p>
                    <a:p>
                      <a:pPr algn="just">
                        <a:spcAft>
                          <a:spcPts val="0"/>
                        </a:spcAft>
                      </a:pPr>
                      <a:r>
                        <a:rPr lang="es-ES" sz="1200">
                          <a:effectLst/>
                        </a:rPr>
                        <a:t>Área de salud: consumo de sustancias y/o alcohol, salud emocional como ansiedad, depresión, estrés, trastornos de conducta y problemas de salud física.</a:t>
                      </a:r>
                    </a:p>
                    <a:p>
                      <a:pPr algn="just">
                        <a:spcAft>
                          <a:spcPts val="0"/>
                        </a:spcAft>
                      </a:pPr>
                      <a:r>
                        <a:rPr lang="es-ES" sz="1200">
                          <a:effectLst/>
                        </a:rPr>
                        <a:t>Área de competencias digitales: Capacidades y aptitudes digitales, acceso a internet, redes sociales, conocimiento de acceso digital a la Administración.</a:t>
                      </a:r>
                      <a:endParaRPr lang="es-ES" sz="1200">
                        <a:effectLst/>
                        <a:latin typeface="Times New Roman" panose="02020603050405020304" pitchFamily="18" charset="0"/>
                        <a:ea typeface="Times New Roman" panose="02020603050405020304" pitchFamily="18" charset="0"/>
                      </a:endParaRPr>
                    </a:p>
                  </a:txBody>
                  <a:tcPr marL="27196" marR="27196" marT="0" marB="0"/>
                </a:tc>
                <a:tc>
                  <a:txBody>
                    <a:bodyPr/>
                    <a:lstStyle/>
                    <a:p>
                      <a:pPr algn="just">
                        <a:spcAft>
                          <a:spcPts val="0"/>
                        </a:spcAft>
                      </a:pPr>
                      <a:r>
                        <a:rPr lang="es-ES" sz="1200">
                          <a:effectLst/>
                        </a:rPr>
                        <a:t>Técnicas</a:t>
                      </a:r>
                    </a:p>
                    <a:p>
                      <a:pPr algn="just">
                        <a:spcAft>
                          <a:spcPts val="0"/>
                        </a:spcAft>
                      </a:pPr>
                      <a:r>
                        <a:rPr lang="es-ES" sz="1200">
                          <a:effectLst/>
                        </a:rPr>
                        <a:t>Observación participante</a:t>
                      </a:r>
                    </a:p>
                    <a:p>
                      <a:pPr algn="just">
                        <a:spcAft>
                          <a:spcPts val="0"/>
                        </a:spcAft>
                      </a:pPr>
                      <a:r>
                        <a:rPr lang="es-ES" sz="1200">
                          <a:effectLst/>
                        </a:rPr>
                        <a:t>Entrevista</a:t>
                      </a:r>
                    </a:p>
                    <a:p>
                      <a:pPr algn="just">
                        <a:spcAft>
                          <a:spcPts val="0"/>
                        </a:spcAft>
                      </a:pPr>
                      <a:r>
                        <a:rPr lang="es-ES" sz="1200">
                          <a:effectLst/>
                        </a:rPr>
                        <a:t>Revisión de documentos</a:t>
                      </a:r>
                    </a:p>
                    <a:p>
                      <a:pPr algn="just">
                        <a:spcAft>
                          <a:spcPts val="0"/>
                        </a:spcAft>
                      </a:pPr>
                      <a:r>
                        <a:rPr lang="es-ES" sz="1200">
                          <a:effectLst/>
                        </a:rPr>
                        <a:t>Fuentes</a:t>
                      </a:r>
                    </a:p>
                    <a:p>
                      <a:pPr algn="just">
                        <a:spcAft>
                          <a:spcPts val="0"/>
                        </a:spcAft>
                      </a:pPr>
                      <a:r>
                        <a:rPr lang="es-ES" sz="1200">
                          <a:effectLst/>
                        </a:rPr>
                        <a:t>Usuario </a:t>
                      </a:r>
                    </a:p>
                    <a:p>
                      <a:pPr algn="just">
                        <a:spcAft>
                          <a:spcPts val="0"/>
                        </a:spcAft>
                      </a:pPr>
                      <a:r>
                        <a:rPr lang="es-ES" sz="1200">
                          <a:effectLst/>
                        </a:rPr>
                        <a:t>Documentos legales</a:t>
                      </a:r>
                      <a:endParaRPr lang="es-ES" sz="1200">
                        <a:effectLst/>
                        <a:latin typeface="Times New Roman" panose="02020603050405020304" pitchFamily="18" charset="0"/>
                        <a:ea typeface="Times New Roman" panose="02020603050405020304" pitchFamily="18" charset="0"/>
                      </a:endParaRPr>
                    </a:p>
                  </a:txBody>
                  <a:tcPr marL="27196" marR="27196" marT="0" marB="0"/>
                </a:tc>
                <a:tc>
                  <a:txBody>
                    <a:bodyPr/>
                    <a:lstStyle/>
                    <a:p>
                      <a:pPr algn="just">
                        <a:spcAft>
                          <a:spcPts val="0"/>
                        </a:spcAft>
                      </a:pPr>
                      <a:r>
                        <a:rPr lang="es-ES" sz="1200">
                          <a:effectLst/>
                        </a:rPr>
                        <a:t>2 sesión</a:t>
                      </a:r>
                    </a:p>
                    <a:p>
                      <a:pPr algn="just">
                        <a:spcAft>
                          <a:spcPts val="0"/>
                        </a:spcAft>
                      </a:pPr>
                      <a:r>
                        <a:rPr lang="es-ES" sz="1200">
                          <a:effectLst/>
                        </a:rPr>
                        <a:t>11/09/20XX</a:t>
                      </a:r>
                      <a:endParaRPr lang="es-ES" sz="1200">
                        <a:effectLst/>
                        <a:latin typeface="Times New Roman" panose="02020603050405020304" pitchFamily="18" charset="0"/>
                        <a:ea typeface="Times New Roman" panose="02020603050405020304" pitchFamily="18" charset="0"/>
                      </a:endParaRPr>
                    </a:p>
                  </a:txBody>
                  <a:tcPr marL="27196" marR="27196" marT="0" marB="0"/>
                </a:tc>
              </a:tr>
              <a:tr h="797745">
                <a:tc>
                  <a:txBody>
                    <a:bodyPr/>
                    <a:lstStyle/>
                    <a:p>
                      <a:pPr algn="just">
                        <a:spcAft>
                          <a:spcPts val="0"/>
                        </a:spcAft>
                      </a:pPr>
                      <a:r>
                        <a:rPr lang="es-ES" sz="1200">
                          <a:effectLst/>
                        </a:rPr>
                        <a:t>(Conocer el entorno)</a:t>
                      </a:r>
                    </a:p>
                    <a:p>
                      <a:pPr algn="just">
                        <a:spcAft>
                          <a:spcPts val="0"/>
                        </a:spcAft>
                      </a:pPr>
                      <a:r>
                        <a:rPr lang="es-ES" sz="1200">
                          <a:effectLst/>
                        </a:rPr>
                        <a:t> </a:t>
                      </a:r>
                    </a:p>
                    <a:p>
                      <a:pPr algn="just">
                        <a:spcAft>
                          <a:spcPts val="0"/>
                        </a:spcAft>
                      </a:pPr>
                      <a:r>
                        <a:rPr lang="es-ES" sz="1200">
                          <a:effectLst/>
                        </a:rPr>
                        <a:t>3. Estudiar su entorno cultural y las redes sociales y de apoyo</a:t>
                      </a:r>
                      <a:endParaRPr lang="es-ES" sz="1200">
                        <a:effectLst/>
                        <a:latin typeface="Times New Roman" panose="02020603050405020304" pitchFamily="18" charset="0"/>
                        <a:ea typeface="Times New Roman" panose="02020603050405020304" pitchFamily="18" charset="0"/>
                      </a:endParaRPr>
                    </a:p>
                  </a:txBody>
                  <a:tcPr marL="27196" marR="27196" marT="0" marB="0"/>
                </a:tc>
                <a:tc>
                  <a:txBody>
                    <a:bodyPr/>
                    <a:lstStyle/>
                    <a:p>
                      <a:pPr algn="just">
                        <a:spcAft>
                          <a:spcPts val="0"/>
                        </a:spcAft>
                      </a:pPr>
                      <a:r>
                        <a:rPr lang="es-ES" sz="1200">
                          <a:effectLst/>
                        </a:rPr>
                        <a:t>Usuario.</a:t>
                      </a:r>
                      <a:endParaRPr lang="es-ES" sz="1200">
                        <a:effectLst/>
                        <a:latin typeface="Times New Roman" panose="02020603050405020304" pitchFamily="18" charset="0"/>
                        <a:ea typeface="Times New Roman" panose="02020603050405020304" pitchFamily="18" charset="0"/>
                      </a:endParaRPr>
                    </a:p>
                  </a:txBody>
                  <a:tcPr marL="27196" marR="27196" marT="0" marB="0"/>
                </a:tc>
                <a:tc>
                  <a:txBody>
                    <a:bodyPr/>
                    <a:lstStyle/>
                    <a:p>
                      <a:pPr algn="just">
                        <a:spcAft>
                          <a:spcPts val="0"/>
                        </a:spcAft>
                      </a:pPr>
                      <a:r>
                        <a:rPr lang="es-ES" sz="1200">
                          <a:effectLst/>
                        </a:rPr>
                        <a:t>Área social: Redes de apoyo y redes sociales, comunicación, habilidades</a:t>
                      </a:r>
                    </a:p>
                    <a:p>
                      <a:pPr algn="just">
                        <a:spcAft>
                          <a:spcPts val="0"/>
                        </a:spcAft>
                      </a:pPr>
                      <a:r>
                        <a:rPr lang="es-ES" sz="1200">
                          <a:effectLst/>
                        </a:rPr>
                        <a:t>Área cultural: Influencia cultural, patrones culturales y/o religiosos, sentimiento de pertenencia.</a:t>
                      </a:r>
                      <a:endParaRPr lang="es-ES" sz="1200">
                        <a:effectLst/>
                        <a:latin typeface="Times New Roman" panose="02020603050405020304" pitchFamily="18" charset="0"/>
                        <a:ea typeface="Times New Roman" panose="02020603050405020304" pitchFamily="18" charset="0"/>
                      </a:endParaRPr>
                    </a:p>
                  </a:txBody>
                  <a:tcPr marL="27196" marR="27196" marT="0" marB="0"/>
                </a:tc>
                <a:tc>
                  <a:txBody>
                    <a:bodyPr/>
                    <a:lstStyle/>
                    <a:p>
                      <a:pPr algn="just">
                        <a:spcAft>
                          <a:spcPts val="0"/>
                        </a:spcAft>
                      </a:pPr>
                      <a:r>
                        <a:rPr lang="es-ES" sz="1200">
                          <a:effectLst/>
                        </a:rPr>
                        <a:t>Técnicas</a:t>
                      </a:r>
                    </a:p>
                    <a:p>
                      <a:pPr algn="just">
                        <a:spcAft>
                          <a:spcPts val="0"/>
                        </a:spcAft>
                      </a:pPr>
                      <a:r>
                        <a:rPr lang="es-ES" sz="1200">
                          <a:effectLst/>
                        </a:rPr>
                        <a:t>Entrevista personal</a:t>
                      </a:r>
                    </a:p>
                    <a:p>
                      <a:pPr algn="just">
                        <a:spcAft>
                          <a:spcPts val="0"/>
                        </a:spcAft>
                      </a:pPr>
                      <a:r>
                        <a:rPr lang="es-ES" sz="1200">
                          <a:effectLst/>
                        </a:rPr>
                        <a:t>Observación</a:t>
                      </a:r>
                    </a:p>
                    <a:p>
                      <a:pPr algn="just">
                        <a:spcAft>
                          <a:spcPts val="0"/>
                        </a:spcAft>
                      </a:pPr>
                      <a:r>
                        <a:rPr lang="es-ES" sz="1200">
                          <a:effectLst/>
                        </a:rPr>
                        <a:t>Mapa de redes sociales</a:t>
                      </a:r>
                    </a:p>
                    <a:p>
                      <a:pPr algn="just">
                        <a:spcAft>
                          <a:spcPts val="0"/>
                        </a:spcAft>
                      </a:pPr>
                      <a:r>
                        <a:rPr lang="es-ES" sz="1200">
                          <a:effectLst/>
                        </a:rPr>
                        <a:t>Ecomapa</a:t>
                      </a:r>
                    </a:p>
                    <a:p>
                      <a:pPr algn="just">
                        <a:spcAft>
                          <a:spcPts val="0"/>
                        </a:spcAft>
                      </a:pPr>
                      <a:r>
                        <a:rPr lang="es-ES" sz="1200">
                          <a:effectLst/>
                        </a:rPr>
                        <a:t>Fuentes</a:t>
                      </a:r>
                    </a:p>
                    <a:p>
                      <a:pPr algn="just">
                        <a:spcAft>
                          <a:spcPts val="0"/>
                        </a:spcAft>
                      </a:pPr>
                      <a:r>
                        <a:rPr lang="es-ES" sz="1200">
                          <a:effectLst/>
                        </a:rPr>
                        <a:t>Usuario</a:t>
                      </a:r>
                      <a:endParaRPr lang="es-ES" sz="1200">
                        <a:effectLst/>
                        <a:latin typeface="Times New Roman" panose="02020603050405020304" pitchFamily="18" charset="0"/>
                        <a:ea typeface="Times New Roman" panose="02020603050405020304" pitchFamily="18" charset="0"/>
                      </a:endParaRPr>
                    </a:p>
                  </a:txBody>
                  <a:tcPr marL="27196" marR="27196" marT="0" marB="0"/>
                </a:tc>
                <a:tc>
                  <a:txBody>
                    <a:bodyPr/>
                    <a:lstStyle/>
                    <a:p>
                      <a:pPr algn="just">
                        <a:spcAft>
                          <a:spcPts val="0"/>
                        </a:spcAft>
                      </a:pPr>
                      <a:r>
                        <a:rPr lang="es-ES" sz="1200" dirty="0">
                          <a:effectLst/>
                        </a:rPr>
                        <a:t>2 sesión </a:t>
                      </a:r>
                    </a:p>
                    <a:p>
                      <a:pPr algn="just">
                        <a:spcAft>
                          <a:spcPts val="0"/>
                        </a:spcAft>
                      </a:pPr>
                      <a:r>
                        <a:rPr lang="es-ES" sz="1200" dirty="0">
                          <a:effectLst/>
                        </a:rPr>
                        <a:t>11/09/20XX</a:t>
                      </a:r>
                      <a:endParaRPr lang="es-ES" sz="1200" dirty="0">
                        <a:effectLst/>
                        <a:latin typeface="Times New Roman" panose="02020603050405020304" pitchFamily="18" charset="0"/>
                        <a:ea typeface="Times New Roman" panose="02020603050405020304" pitchFamily="18" charset="0"/>
                      </a:endParaRPr>
                    </a:p>
                  </a:txBody>
                  <a:tcPr marL="27196" marR="27196" marT="0" marB="0"/>
                </a:tc>
              </a:tr>
            </a:tbl>
          </a:graphicData>
        </a:graphic>
      </p:graphicFrame>
    </p:spTree>
    <p:extLst>
      <p:ext uri="{BB962C8B-B14F-4D97-AF65-F5344CB8AC3E}">
        <p14:creationId xmlns:p14="http://schemas.microsoft.com/office/powerpoint/2010/main" val="12145469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C501C130-9A17-DB4B-AB79-D64739A7C79C}"/>
              </a:ext>
            </a:extLst>
          </p:cNvPr>
          <p:cNvPicPr>
            <a:picLocks noChangeAspect="1"/>
          </p:cNvPicPr>
          <p:nvPr/>
        </p:nvPicPr>
        <p:blipFill>
          <a:blip r:embed="rId2"/>
          <a:stretch>
            <a:fillRect/>
          </a:stretch>
        </p:blipFill>
        <p:spPr>
          <a:xfrm>
            <a:off x="0" y="0"/>
            <a:ext cx="1600200" cy="1485900"/>
          </a:xfrm>
          <a:prstGeom prst="rect">
            <a:avLst/>
          </a:prstGeom>
        </p:spPr>
      </p:pic>
      <p:pic>
        <p:nvPicPr>
          <p:cNvPr id="16" name="Picture 15">
            <a:extLst>
              <a:ext uri="{FF2B5EF4-FFF2-40B4-BE49-F238E27FC236}">
                <a16:creationId xmlns:a16="http://schemas.microsoft.com/office/drawing/2014/main" xmlns="" id="{658594C3-EB63-B642-A682-81EA4F105A1D}"/>
              </a:ext>
            </a:extLst>
          </p:cNvPr>
          <p:cNvPicPr>
            <a:picLocks noChangeAspect="1"/>
          </p:cNvPicPr>
          <p:nvPr/>
        </p:nvPicPr>
        <p:blipFill>
          <a:blip r:embed="rId3"/>
          <a:stretch>
            <a:fillRect/>
          </a:stretch>
        </p:blipFill>
        <p:spPr>
          <a:xfrm>
            <a:off x="0" y="6215088"/>
            <a:ext cx="12192000" cy="658152"/>
          </a:xfrm>
          <a:prstGeom prst="rect">
            <a:avLst/>
          </a:prstGeom>
        </p:spPr>
      </p:pic>
      <p:sp>
        <p:nvSpPr>
          <p:cNvPr id="9" name="CuadroTexto 8">
            <a:extLst>
              <a:ext uri="{FF2B5EF4-FFF2-40B4-BE49-F238E27FC236}">
                <a16:creationId xmlns:a16="http://schemas.microsoft.com/office/drawing/2014/main" xmlns="" id="{E3508547-F1D6-758C-E599-20AF04F2A158}"/>
              </a:ext>
            </a:extLst>
          </p:cNvPr>
          <p:cNvSpPr txBox="1"/>
          <p:nvPr/>
        </p:nvSpPr>
        <p:spPr>
          <a:xfrm>
            <a:off x="1368516" y="0"/>
            <a:ext cx="10267121" cy="923330"/>
          </a:xfrm>
          <a:prstGeom prst="rect">
            <a:avLst/>
          </a:prstGeom>
          <a:noFill/>
        </p:spPr>
        <p:txBody>
          <a:bodyPr wrap="square" rtlCol="0">
            <a:spAutoFit/>
          </a:bodyPr>
          <a:lstStyle/>
          <a:p>
            <a:endParaRPr lang="es-MX" b="1" dirty="0">
              <a:solidFill>
                <a:schemeClr val="accent6">
                  <a:lumMod val="50000"/>
                </a:schemeClr>
              </a:solidFill>
            </a:endParaRPr>
          </a:p>
          <a:p>
            <a:r>
              <a:rPr lang="es-MX" b="1" dirty="0" smtClean="0">
                <a:solidFill>
                  <a:schemeClr val="accent6">
                    <a:lumMod val="50000"/>
                  </a:schemeClr>
                </a:solidFill>
              </a:rPr>
              <a:t>3. Programación de la investigación</a:t>
            </a:r>
          </a:p>
          <a:p>
            <a:endParaRPr lang="es-MX" b="1" dirty="0">
              <a:solidFill>
                <a:schemeClr val="accent6">
                  <a:lumMod val="50000"/>
                </a:schemeClr>
              </a:solidFill>
            </a:endParaRPr>
          </a:p>
        </p:txBody>
      </p:sp>
      <p:pic>
        <p:nvPicPr>
          <p:cNvPr id="10" name="Imagen 9">
            <a:extLst>
              <a:ext uri="{FF2B5EF4-FFF2-40B4-BE49-F238E27FC236}">
                <a16:creationId xmlns:a16="http://schemas.microsoft.com/office/drawing/2014/main" xmlns="" id="{7BB88167-0677-0915-21A5-35E211933019}"/>
              </a:ext>
            </a:extLst>
          </p:cNvPr>
          <p:cNvPicPr>
            <a:picLocks noChangeAspect="1"/>
          </p:cNvPicPr>
          <p:nvPr/>
        </p:nvPicPr>
        <p:blipFill>
          <a:blip r:embed="rId4"/>
          <a:stretch>
            <a:fillRect/>
          </a:stretch>
        </p:blipFill>
        <p:spPr>
          <a:xfrm>
            <a:off x="292345" y="6134291"/>
            <a:ext cx="2277779" cy="738949"/>
          </a:xfrm>
          <a:prstGeom prst="rect">
            <a:avLst/>
          </a:prstGeom>
        </p:spPr>
      </p:pic>
      <p:graphicFrame>
        <p:nvGraphicFramePr>
          <p:cNvPr id="2" name="Tabla 1"/>
          <p:cNvGraphicFramePr>
            <a:graphicFrameLocks noGrp="1"/>
          </p:cNvGraphicFramePr>
          <p:nvPr>
            <p:extLst>
              <p:ext uri="{D42A27DB-BD31-4B8C-83A1-F6EECF244321}">
                <p14:modId xmlns:p14="http://schemas.microsoft.com/office/powerpoint/2010/main" val="3436874989"/>
              </p:ext>
            </p:extLst>
          </p:nvPr>
        </p:nvGraphicFramePr>
        <p:xfrm>
          <a:off x="415757" y="801796"/>
          <a:ext cx="11058121" cy="5372894"/>
        </p:xfrm>
        <a:graphic>
          <a:graphicData uri="http://schemas.openxmlformats.org/drawingml/2006/table">
            <a:tbl>
              <a:tblPr firstRow="1" firstCol="1" bandRow="1">
                <a:tableStyleId>{5C22544A-7EE6-4342-B048-85BDC9FD1C3A}</a:tableStyleId>
              </a:tblPr>
              <a:tblGrid>
                <a:gridCol w="2391155"/>
                <a:gridCol w="1406332"/>
                <a:gridCol w="3749357"/>
                <a:gridCol w="1929316"/>
                <a:gridCol w="1581961"/>
              </a:tblGrid>
              <a:tr h="72522">
                <a:tc gridSpan="5">
                  <a:txBody>
                    <a:bodyPr/>
                    <a:lstStyle/>
                    <a:p>
                      <a:pPr algn="ctr">
                        <a:spcAft>
                          <a:spcPts val="0"/>
                        </a:spcAft>
                      </a:pPr>
                      <a:r>
                        <a:rPr lang="es-ES" sz="1200" dirty="0">
                          <a:effectLst/>
                        </a:rPr>
                        <a:t>REGISTRO DE PROGRAMACIÓN DE LA INVESTIGACIÓN</a:t>
                      </a:r>
                      <a:endParaRPr lang="es-ES" sz="1200" dirty="0">
                        <a:effectLst/>
                        <a:latin typeface="Times New Roman" panose="02020603050405020304" pitchFamily="18" charset="0"/>
                        <a:ea typeface="Times New Roman" panose="02020603050405020304" pitchFamily="18" charset="0"/>
                      </a:endParaRPr>
                    </a:p>
                  </a:txBody>
                  <a:tcPr marL="27196" marR="27196" marT="0" marB="0"/>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r>
              <a:tr h="217567">
                <a:tc gridSpan="5">
                  <a:txBody>
                    <a:bodyPr/>
                    <a:lstStyle/>
                    <a:p>
                      <a:pPr algn="just">
                        <a:spcAft>
                          <a:spcPts val="0"/>
                        </a:spcAft>
                      </a:pPr>
                      <a:r>
                        <a:rPr lang="es-ES" sz="1200">
                          <a:effectLst/>
                        </a:rPr>
                        <a:t>Estrategia: Descriptiva, ya que se tiene algún conocimiento del caso y tratamos de establecer un contacto más intenso para llevar a cabo una investigación más profunda.</a:t>
                      </a:r>
                      <a:endParaRPr lang="es-ES" sz="1200">
                        <a:effectLst/>
                        <a:latin typeface="Times New Roman" panose="02020603050405020304" pitchFamily="18" charset="0"/>
                        <a:ea typeface="Times New Roman" panose="02020603050405020304" pitchFamily="18" charset="0"/>
                      </a:endParaRPr>
                    </a:p>
                  </a:txBody>
                  <a:tcPr marL="27196" marR="27196" marT="0" marB="0"/>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r>
              <a:tr h="217567">
                <a:tc>
                  <a:txBody>
                    <a:bodyPr/>
                    <a:lstStyle/>
                    <a:p>
                      <a:pPr algn="just">
                        <a:spcAft>
                          <a:spcPts val="0"/>
                        </a:spcAft>
                      </a:pPr>
                      <a:r>
                        <a:rPr lang="es-ES" sz="1200">
                          <a:effectLst/>
                        </a:rPr>
                        <a:t>Objetivos</a:t>
                      </a:r>
                      <a:endParaRPr lang="es-ES" sz="1200">
                        <a:effectLst/>
                        <a:latin typeface="Times New Roman" panose="02020603050405020304" pitchFamily="18" charset="0"/>
                        <a:ea typeface="Times New Roman" panose="02020603050405020304" pitchFamily="18" charset="0"/>
                      </a:endParaRPr>
                    </a:p>
                  </a:txBody>
                  <a:tcPr marL="27196" marR="27196" marT="0" marB="0"/>
                </a:tc>
                <a:tc>
                  <a:txBody>
                    <a:bodyPr/>
                    <a:lstStyle/>
                    <a:p>
                      <a:pPr algn="just">
                        <a:spcAft>
                          <a:spcPts val="0"/>
                        </a:spcAft>
                      </a:pPr>
                      <a:r>
                        <a:rPr lang="es-ES" sz="1200">
                          <a:effectLst/>
                        </a:rPr>
                        <a:t>Unidad de análisis</a:t>
                      </a:r>
                      <a:endParaRPr lang="es-ES" sz="1200">
                        <a:effectLst/>
                        <a:latin typeface="Times New Roman" panose="02020603050405020304" pitchFamily="18" charset="0"/>
                        <a:ea typeface="Times New Roman" panose="02020603050405020304" pitchFamily="18" charset="0"/>
                      </a:endParaRPr>
                    </a:p>
                  </a:txBody>
                  <a:tcPr marL="27196" marR="27196" marT="0" marB="0"/>
                </a:tc>
                <a:tc>
                  <a:txBody>
                    <a:bodyPr/>
                    <a:lstStyle/>
                    <a:p>
                      <a:pPr algn="just">
                        <a:spcAft>
                          <a:spcPts val="0"/>
                        </a:spcAft>
                      </a:pPr>
                      <a:r>
                        <a:rPr lang="es-ES" sz="1200">
                          <a:effectLst/>
                        </a:rPr>
                        <a:t>Variables</a:t>
                      </a:r>
                      <a:endParaRPr lang="es-ES" sz="1200">
                        <a:effectLst/>
                        <a:latin typeface="Times New Roman" panose="02020603050405020304" pitchFamily="18" charset="0"/>
                        <a:ea typeface="Times New Roman" panose="02020603050405020304" pitchFamily="18" charset="0"/>
                      </a:endParaRPr>
                    </a:p>
                  </a:txBody>
                  <a:tcPr marL="27196" marR="27196" marT="0" marB="0"/>
                </a:tc>
                <a:tc>
                  <a:txBody>
                    <a:bodyPr/>
                    <a:lstStyle/>
                    <a:p>
                      <a:pPr algn="just">
                        <a:spcAft>
                          <a:spcPts val="0"/>
                        </a:spcAft>
                      </a:pPr>
                      <a:r>
                        <a:rPr lang="es-ES" sz="1200">
                          <a:effectLst/>
                        </a:rPr>
                        <a:t>Técnicas/ Fuentes</a:t>
                      </a:r>
                      <a:endParaRPr lang="es-ES" sz="1200">
                        <a:effectLst/>
                        <a:latin typeface="Times New Roman" panose="02020603050405020304" pitchFamily="18" charset="0"/>
                        <a:ea typeface="Times New Roman" panose="02020603050405020304" pitchFamily="18" charset="0"/>
                      </a:endParaRPr>
                    </a:p>
                  </a:txBody>
                  <a:tcPr marL="27196" marR="27196" marT="0" marB="0"/>
                </a:tc>
                <a:tc>
                  <a:txBody>
                    <a:bodyPr/>
                    <a:lstStyle/>
                    <a:p>
                      <a:pPr algn="just">
                        <a:spcAft>
                          <a:spcPts val="0"/>
                        </a:spcAft>
                      </a:pPr>
                      <a:r>
                        <a:rPr lang="es-ES" sz="1200">
                          <a:effectLst/>
                        </a:rPr>
                        <a:t>Calendario</a:t>
                      </a:r>
                      <a:endParaRPr lang="es-ES" sz="1200">
                        <a:effectLst/>
                        <a:latin typeface="Times New Roman" panose="02020603050405020304" pitchFamily="18" charset="0"/>
                        <a:ea typeface="Times New Roman" panose="02020603050405020304" pitchFamily="18" charset="0"/>
                      </a:endParaRPr>
                    </a:p>
                  </a:txBody>
                  <a:tcPr marL="27196" marR="27196" marT="0" marB="0"/>
                </a:tc>
              </a:tr>
              <a:tr h="1305401">
                <a:tc>
                  <a:txBody>
                    <a:bodyPr/>
                    <a:lstStyle/>
                    <a:p>
                      <a:pPr algn="just">
                        <a:spcAft>
                          <a:spcPts val="0"/>
                        </a:spcAft>
                      </a:pPr>
                      <a:r>
                        <a:rPr lang="es-ES" sz="1200">
                          <a:effectLst/>
                        </a:rPr>
                        <a:t>(Conocer a la persona)</a:t>
                      </a:r>
                    </a:p>
                    <a:p>
                      <a:pPr algn="just">
                        <a:spcAft>
                          <a:spcPts val="0"/>
                        </a:spcAft>
                      </a:pPr>
                      <a:r>
                        <a:rPr lang="es-ES" sz="1200">
                          <a:effectLst/>
                        </a:rPr>
                        <a:t> </a:t>
                      </a:r>
                    </a:p>
                    <a:p>
                      <a:pPr algn="just">
                        <a:spcAft>
                          <a:spcPts val="0"/>
                        </a:spcAft>
                      </a:pPr>
                      <a:r>
                        <a:rPr lang="es-ES" sz="1200">
                          <a:effectLst/>
                        </a:rPr>
                        <a:t>1.  Indagar las circunstancias personales y familiares del usuario.</a:t>
                      </a:r>
                    </a:p>
                    <a:p>
                      <a:pPr algn="just">
                        <a:spcAft>
                          <a:spcPts val="0"/>
                        </a:spcAft>
                      </a:pPr>
                      <a:r>
                        <a:rPr lang="es-ES" sz="1200">
                          <a:effectLst/>
                        </a:rPr>
                        <a:t> </a:t>
                      </a:r>
                    </a:p>
                    <a:p>
                      <a:pPr algn="just">
                        <a:spcAft>
                          <a:spcPts val="0"/>
                        </a:spcAft>
                      </a:pPr>
                      <a:r>
                        <a:rPr lang="es-ES" sz="1200">
                          <a:effectLst/>
                        </a:rPr>
                        <a:t> </a:t>
                      </a:r>
                      <a:endParaRPr lang="es-ES" sz="1200">
                        <a:effectLst/>
                        <a:latin typeface="Times New Roman" panose="02020603050405020304" pitchFamily="18" charset="0"/>
                        <a:ea typeface="Times New Roman" panose="02020603050405020304" pitchFamily="18" charset="0"/>
                      </a:endParaRPr>
                    </a:p>
                  </a:txBody>
                  <a:tcPr marL="27196" marR="27196" marT="0" marB="0"/>
                </a:tc>
                <a:tc>
                  <a:txBody>
                    <a:bodyPr/>
                    <a:lstStyle/>
                    <a:p>
                      <a:pPr algn="just">
                        <a:spcAft>
                          <a:spcPts val="0"/>
                        </a:spcAft>
                      </a:pPr>
                      <a:r>
                        <a:rPr lang="es-ES" sz="1200">
                          <a:effectLst/>
                        </a:rPr>
                        <a:t>Usuario.</a:t>
                      </a:r>
                      <a:endParaRPr lang="es-ES" sz="1200">
                        <a:effectLst/>
                        <a:latin typeface="Times New Roman" panose="02020603050405020304" pitchFamily="18" charset="0"/>
                        <a:ea typeface="Times New Roman" panose="02020603050405020304" pitchFamily="18" charset="0"/>
                      </a:endParaRPr>
                    </a:p>
                  </a:txBody>
                  <a:tcPr marL="27196" marR="27196" marT="0" marB="0"/>
                </a:tc>
                <a:tc>
                  <a:txBody>
                    <a:bodyPr/>
                    <a:lstStyle/>
                    <a:p>
                      <a:pPr algn="just">
                        <a:spcAft>
                          <a:spcPts val="0"/>
                        </a:spcAft>
                      </a:pPr>
                      <a:r>
                        <a:rPr lang="es-ES" sz="1200" dirty="0">
                          <a:effectLst/>
                        </a:rPr>
                        <a:t>Área Sociodemográfica: Edad, estado civil.</a:t>
                      </a:r>
                    </a:p>
                    <a:p>
                      <a:pPr algn="just">
                        <a:spcAft>
                          <a:spcPts val="0"/>
                        </a:spcAft>
                      </a:pPr>
                      <a:r>
                        <a:rPr lang="es-ES" sz="1200" dirty="0">
                          <a:effectLst/>
                        </a:rPr>
                        <a:t>Área personal/motivacional:</a:t>
                      </a:r>
                    </a:p>
                    <a:p>
                      <a:pPr algn="just">
                        <a:spcAft>
                          <a:spcPts val="0"/>
                        </a:spcAft>
                      </a:pPr>
                      <a:r>
                        <a:rPr lang="es-ES" sz="1200" dirty="0">
                          <a:effectLst/>
                        </a:rPr>
                        <a:t>Motivación, habilidades, capacidades, preferencias y aficiones.</a:t>
                      </a:r>
                    </a:p>
                    <a:p>
                      <a:pPr algn="just">
                        <a:spcAft>
                          <a:spcPts val="0"/>
                        </a:spcAft>
                      </a:pPr>
                      <a:r>
                        <a:rPr lang="es-ES" sz="1200" dirty="0">
                          <a:effectLst/>
                        </a:rPr>
                        <a:t>Área familiar: Antecedentes personales y familiares, relaciones y conflictos familiares.</a:t>
                      </a:r>
                    </a:p>
                    <a:p>
                      <a:pPr algn="just">
                        <a:spcAft>
                          <a:spcPts val="0"/>
                        </a:spcAft>
                      </a:pPr>
                      <a:r>
                        <a:rPr lang="es-ES" sz="1200" dirty="0">
                          <a:effectLst/>
                        </a:rPr>
                        <a:t>Área jurídica administrativa: Documentación, permiso de residencia, empadronamiento.</a:t>
                      </a:r>
                      <a:endParaRPr lang="es-ES" sz="1200" dirty="0">
                        <a:effectLst/>
                        <a:latin typeface="Times New Roman" panose="02020603050405020304" pitchFamily="18" charset="0"/>
                        <a:ea typeface="Times New Roman" panose="02020603050405020304" pitchFamily="18" charset="0"/>
                      </a:endParaRPr>
                    </a:p>
                  </a:txBody>
                  <a:tcPr marL="27196" marR="27196" marT="0" marB="0"/>
                </a:tc>
                <a:tc>
                  <a:txBody>
                    <a:bodyPr/>
                    <a:lstStyle/>
                    <a:p>
                      <a:pPr algn="just">
                        <a:spcAft>
                          <a:spcPts val="0"/>
                        </a:spcAft>
                      </a:pPr>
                      <a:r>
                        <a:rPr lang="es-ES" sz="1200">
                          <a:effectLst/>
                        </a:rPr>
                        <a:t>Técnicas</a:t>
                      </a:r>
                    </a:p>
                    <a:p>
                      <a:pPr algn="just">
                        <a:spcAft>
                          <a:spcPts val="0"/>
                        </a:spcAft>
                      </a:pPr>
                      <a:r>
                        <a:rPr lang="es-ES" sz="1200">
                          <a:effectLst/>
                        </a:rPr>
                        <a:t>Entrevista</a:t>
                      </a:r>
                    </a:p>
                    <a:p>
                      <a:pPr algn="just">
                        <a:spcAft>
                          <a:spcPts val="0"/>
                        </a:spcAft>
                      </a:pPr>
                      <a:r>
                        <a:rPr lang="es-ES" sz="1200">
                          <a:effectLst/>
                        </a:rPr>
                        <a:t>Revisión documental </a:t>
                      </a:r>
                    </a:p>
                    <a:p>
                      <a:pPr algn="just">
                        <a:spcAft>
                          <a:spcPts val="0"/>
                        </a:spcAft>
                      </a:pPr>
                      <a:r>
                        <a:rPr lang="es-ES" sz="1200">
                          <a:effectLst/>
                        </a:rPr>
                        <a:t>Historia de vida</a:t>
                      </a:r>
                    </a:p>
                    <a:p>
                      <a:pPr algn="just">
                        <a:spcAft>
                          <a:spcPts val="0"/>
                        </a:spcAft>
                      </a:pPr>
                      <a:r>
                        <a:rPr lang="es-ES" sz="1200">
                          <a:effectLst/>
                        </a:rPr>
                        <a:t>Genograma</a:t>
                      </a:r>
                    </a:p>
                    <a:p>
                      <a:pPr algn="just">
                        <a:spcAft>
                          <a:spcPts val="0"/>
                        </a:spcAft>
                      </a:pPr>
                      <a:r>
                        <a:rPr lang="es-ES" sz="1200">
                          <a:effectLst/>
                        </a:rPr>
                        <a:t>Observación</a:t>
                      </a:r>
                    </a:p>
                    <a:p>
                      <a:pPr algn="just">
                        <a:spcAft>
                          <a:spcPts val="0"/>
                        </a:spcAft>
                      </a:pPr>
                      <a:r>
                        <a:rPr lang="es-ES" sz="1200">
                          <a:effectLst/>
                        </a:rPr>
                        <a:t>Fuentes</a:t>
                      </a:r>
                    </a:p>
                    <a:p>
                      <a:pPr algn="just">
                        <a:spcAft>
                          <a:spcPts val="0"/>
                        </a:spcAft>
                      </a:pPr>
                      <a:r>
                        <a:rPr lang="es-ES" sz="1200">
                          <a:effectLst/>
                        </a:rPr>
                        <a:t>Usuario</a:t>
                      </a:r>
                    </a:p>
                    <a:p>
                      <a:pPr algn="just">
                        <a:spcAft>
                          <a:spcPts val="0"/>
                        </a:spcAft>
                      </a:pPr>
                      <a:r>
                        <a:rPr lang="es-ES" sz="1200">
                          <a:effectLst/>
                        </a:rPr>
                        <a:t>Documentación</a:t>
                      </a:r>
                      <a:endParaRPr lang="es-ES" sz="1200">
                        <a:effectLst/>
                        <a:latin typeface="Times New Roman" panose="02020603050405020304" pitchFamily="18" charset="0"/>
                        <a:ea typeface="Times New Roman" panose="02020603050405020304" pitchFamily="18" charset="0"/>
                      </a:endParaRPr>
                    </a:p>
                  </a:txBody>
                  <a:tcPr marL="27196" marR="27196" marT="0" marB="0"/>
                </a:tc>
                <a:tc>
                  <a:txBody>
                    <a:bodyPr/>
                    <a:lstStyle/>
                    <a:p>
                      <a:pPr algn="just">
                        <a:spcAft>
                          <a:spcPts val="0"/>
                        </a:spcAft>
                      </a:pPr>
                      <a:r>
                        <a:rPr lang="es-ES" sz="1200">
                          <a:effectLst/>
                        </a:rPr>
                        <a:t>1 sesión </a:t>
                      </a:r>
                    </a:p>
                    <a:p>
                      <a:pPr algn="just">
                        <a:spcAft>
                          <a:spcPts val="0"/>
                        </a:spcAft>
                      </a:pPr>
                      <a:r>
                        <a:rPr lang="es-ES" sz="1200">
                          <a:effectLst/>
                        </a:rPr>
                        <a:t>11/09/20XX</a:t>
                      </a:r>
                    </a:p>
                    <a:p>
                      <a:pPr algn="just">
                        <a:spcAft>
                          <a:spcPts val="0"/>
                        </a:spcAft>
                      </a:pPr>
                      <a:r>
                        <a:rPr lang="es-ES" sz="1200">
                          <a:effectLst/>
                        </a:rPr>
                        <a:t> </a:t>
                      </a:r>
                      <a:endParaRPr lang="es-ES" sz="1200">
                        <a:effectLst/>
                        <a:latin typeface="Times New Roman" panose="02020603050405020304" pitchFamily="18" charset="0"/>
                        <a:ea typeface="Times New Roman" panose="02020603050405020304" pitchFamily="18" charset="0"/>
                      </a:endParaRPr>
                    </a:p>
                  </a:txBody>
                  <a:tcPr marL="27196" marR="27196" marT="0" marB="0"/>
                </a:tc>
              </a:tr>
              <a:tr h="1740535">
                <a:tc>
                  <a:txBody>
                    <a:bodyPr/>
                    <a:lstStyle/>
                    <a:p>
                      <a:pPr algn="just">
                        <a:spcAft>
                          <a:spcPts val="0"/>
                        </a:spcAft>
                      </a:pPr>
                      <a:r>
                        <a:rPr lang="es-ES" sz="1200">
                          <a:effectLst/>
                        </a:rPr>
                        <a:t>(Conocer el problema)</a:t>
                      </a:r>
                    </a:p>
                    <a:p>
                      <a:pPr algn="just">
                        <a:spcAft>
                          <a:spcPts val="0"/>
                        </a:spcAft>
                      </a:pPr>
                      <a:r>
                        <a:rPr lang="es-ES" sz="1200">
                          <a:effectLst/>
                        </a:rPr>
                        <a:t> </a:t>
                      </a:r>
                    </a:p>
                    <a:p>
                      <a:pPr algn="just">
                        <a:spcAft>
                          <a:spcPts val="0"/>
                        </a:spcAft>
                      </a:pPr>
                      <a:r>
                        <a:rPr lang="es-ES" sz="1200">
                          <a:effectLst/>
                        </a:rPr>
                        <a:t>2. Analizar sus posibles situaciones de dificultad y sus necesidades</a:t>
                      </a:r>
                      <a:endParaRPr lang="es-ES" sz="1200">
                        <a:effectLst/>
                        <a:latin typeface="Times New Roman" panose="02020603050405020304" pitchFamily="18" charset="0"/>
                        <a:ea typeface="Times New Roman" panose="02020603050405020304" pitchFamily="18" charset="0"/>
                      </a:endParaRPr>
                    </a:p>
                  </a:txBody>
                  <a:tcPr marL="27196" marR="27196" marT="0" marB="0"/>
                </a:tc>
                <a:tc>
                  <a:txBody>
                    <a:bodyPr/>
                    <a:lstStyle/>
                    <a:p>
                      <a:pPr algn="just">
                        <a:spcAft>
                          <a:spcPts val="0"/>
                        </a:spcAft>
                      </a:pPr>
                      <a:r>
                        <a:rPr lang="es-ES" sz="1200">
                          <a:effectLst/>
                        </a:rPr>
                        <a:t>Usuario.</a:t>
                      </a:r>
                      <a:endParaRPr lang="es-ES" sz="1200">
                        <a:effectLst/>
                        <a:latin typeface="Times New Roman" panose="02020603050405020304" pitchFamily="18" charset="0"/>
                        <a:ea typeface="Times New Roman" panose="02020603050405020304" pitchFamily="18" charset="0"/>
                      </a:endParaRPr>
                    </a:p>
                  </a:txBody>
                  <a:tcPr marL="27196" marR="27196" marT="0" marB="0"/>
                </a:tc>
                <a:tc>
                  <a:txBody>
                    <a:bodyPr/>
                    <a:lstStyle/>
                    <a:p>
                      <a:pPr algn="just">
                        <a:spcAft>
                          <a:spcPts val="0"/>
                        </a:spcAft>
                      </a:pPr>
                      <a:r>
                        <a:rPr lang="es-ES" sz="1200">
                          <a:effectLst/>
                        </a:rPr>
                        <a:t>Área formativa/laboral: antecedentes e historial laboral, nivel educativo y formación para el empleo.</a:t>
                      </a:r>
                    </a:p>
                    <a:p>
                      <a:pPr algn="just">
                        <a:spcAft>
                          <a:spcPts val="0"/>
                        </a:spcAft>
                      </a:pPr>
                      <a:r>
                        <a:rPr lang="es-ES" sz="1200">
                          <a:effectLst/>
                        </a:rPr>
                        <a:t>Área del contexto medioambiental: disponibilidad de vivienda</a:t>
                      </a:r>
                    </a:p>
                    <a:p>
                      <a:pPr algn="just">
                        <a:spcAft>
                          <a:spcPts val="0"/>
                        </a:spcAft>
                      </a:pPr>
                      <a:r>
                        <a:rPr lang="es-ES" sz="1200">
                          <a:effectLst/>
                        </a:rPr>
                        <a:t>Área de salud: consumo de sustancias y/o alcohol, salud emocional como ansiedad, depresión, estrés, trastornos de conducta y problemas de salud física.</a:t>
                      </a:r>
                    </a:p>
                    <a:p>
                      <a:pPr algn="just">
                        <a:spcAft>
                          <a:spcPts val="0"/>
                        </a:spcAft>
                      </a:pPr>
                      <a:r>
                        <a:rPr lang="es-ES" sz="1200">
                          <a:effectLst/>
                        </a:rPr>
                        <a:t>Área de competencias digitales: Capacidades y aptitudes digitales, acceso a internet, redes sociales, conocimiento de acceso digital a la Administración.</a:t>
                      </a:r>
                      <a:endParaRPr lang="es-ES" sz="1200">
                        <a:effectLst/>
                        <a:latin typeface="Times New Roman" panose="02020603050405020304" pitchFamily="18" charset="0"/>
                        <a:ea typeface="Times New Roman" panose="02020603050405020304" pitchFamily="18" charset="0"/>
                      </a:endParaRPr>
                    </a:p>
                  </a:txBody>
                  <a:tcPr marL="27196" marR="27196" marT="0" marB="0"/>
                </a:tc>
                <a:tc>
                  <a:txBody>
                    <a:bodyPr/>
                    <a:lstStyle/>
                    <a:p>
                      <a:pPr algn="just">
                        <a:spcAft>
                          <a:spcPts val="0"/>
                        </a:spcAft>
                      </a:pPr>
                      <a:r>
                        <a:rPr lang="es-ES" sz="1200">
                          <a:effectLst/>
                        </a:rPr>
                        <a:t>Técnicas</a:t>
                      </a:r>
                    </a:p>
                    <a:p>
                      <a:pPr algn="just">
                        <a:spcAft>
                          <a:spcPts val="0"/>
                        </a:spcAft>
                      </a:pPr>
                      <a:r>
                        <a:rPr lang="es-ES" sz="1200">
                          <a:effectLst/>
                        </a:rPr>
                        <a:t>Observación participante</a:t>
                      </a:r>
                    </a:p>
                    <a:p>
                      <a:pPr algn="just">
                        <a:spcAft>
                          <a:spcPts val="0"/>
                        </a:spcAft>
                      </a:pPr>
                      <a:r>
                        <a:rPr lang="es-ES" sz="1200">
                          <a:effectLst/>
                        </a:rPr>
                        <a:t>Entrevista</a:t>
                      </a:r>
                    </a:p>
                    <a:p>
                      <a:pPr algn="just">
                        <a:spcAft>
                          <a:spcPts val="0"/>
                        </a:spcAft>
                      </a:pPr>
                      <a:r>
                        <a:rPr lang="es-ES" sz="1200">
                          <a:effectLst/>
                        </a:rPr>
                        <a:t>Revisión de documentos</a:t>
                      </a:r>
                    </a:p>
                    <a:p>
                      <a:pPr algn="just">
                        <a:spcAft>
                          <a:spcPts val="0"/>
                        </a:spcAft>
                      </a:pPr>
                      <a:r>
                        <a:rPr lang="es-ES" sz="1200">
                          <a:effectLst/>
                        </a:rPr>
                        <a:t>Fuentes</a:t>
                      </a:r>
                    </a:p>
                    <a:p>
                      <a:pPr algn="just">
                        <a:spcAft>
                          <a:spcPts val="0"/>
                        </a:spcAft>
                      </a:pPr>
                      <a:r>
                        <a:rPr lang="es-ES" sz="1200">
                          <a:effectLst/>
                        </a:rPr>
                        <a:t>Usuario </a:t>
                      </a:r>
                    </a:p>
                    <a:p>
                      <a:pPr algn="just">
                        <a:spcAft>
                          <a:spcPts val="0"/>
                        </a:spcAft>
                      </a:pPr>
                      <a:r>
                        <a:rPr lang="es-ES" sz="1200">
                          <a:effectLst/>
                        </a:rPr>
                        <a:t>Documentos legales</a:t>
                      </a:r>
                      <a:endParaRPr lang="es-ES" sz="1200">
                        <a:effectLst/>
                        <a:latin typeface="Times New Roman" panose="02020603050405020304" pitchFamily="18" charset="0"/>
                        <a:ea typeface="Times New Roman" panose="02020603050405020304" pitchFamily="18" charset="0"/>
                      </a:endParaRPr>
                    </a:p>
                  </a:txBody>
                  <a:tcPr marL="27196" marR="27196" marT="0" marB="0"/>
                </a:tc>
                <a:tc>
                  <a:txBody>
                    <a:bodyPr/>
                    <a:lstStyle/>
                    <a:p>
                      <a:pPr algn="just">
                        <a:spcAft>
                          <a:spcPts val="0"/>
                        </a:spcAft>
                      </a:pPr>
                      <a:r>
                        <a:rPr lang="es-ES" sz="1200">
                          <a:effectLst/>
                        </a:rPr>
                        <a:t>2 sesión</a:t>
                      </a:r>
                    </a:p>
                    <a:p>
                      <a:pPr algn="just">
                        <a:spcAft>
                          <a:spcPts val="0"/>
                        </a:spcAft>
                      </a:pPr>
                      <a:r>
                        <a:rPr lang="es-ES" sz="1200">
                          <a:effectLst/>
                        </a:rPr>
                        <a:t>11/09/20XX</a:t>
                      </a:r>
                      <a:endParaRPr lang="es-ES" sz="1200">
                        <a:effectLst/>
                        <a:latin typeface="Times New Roman" panose="02020603050405020304" pitchFamily="18" charset="0"/>
                        <a:ea typeface="Times New Roman" panose="02020603050405020304" pitchFamily="18" charset="0"/>
                      </a:endParaRPr>
                    </a:p>
                  </a:txBody>
                  <a:tcPr marL="27196" marR="27196" marT="0" marB="0"/>
                </a:tc>
              </a:tr>
              <a:tr h="797745">
                <a:tc>
                  <a:txBody>
                    <a:bodyPr/>
                    <a:lstStyle/>
                    <a:p>
                      <a:pPr algn="just">
                        <a:spcAft>
                          <a:spcPts val="0"/>
                        </a:spcAft>
                      </a:pPr>
                      <a:r>
                        <a:rPr lang="es-ES" sz="1200">
                          <a:effectLst/>
                        </a:rPr>
                        <a:t>(Conocer el entorno)</a:t>
                      </a:r>
                    </a:p>
                    <a:p>
                      <a:pPr algn="just">
                        <a:spcAft>
                          <a:spcPts val="0"/>
                        </a:spcAft>
                      </a:pPr>
                      <a:r>
                        <a:rPr lang="es-ES" sz="1200">
                          <a:effectLst/>
                        </a:rPr>
                        <a:t> </a:t>
                      </a:r>
                    </a:p>
                    <a:p>
                      <a:pPr algn="just">
                        <a:spcAft>
                          <a:spcPts val="0"/>
                        </a:spcAft>
                      </a:pPr>
                      <a:r>
                        <a:rPr lang="es-ES" sz="1200">
                          <a:effectLst/>
                        </a:rPr>
                        <a:t>3. Estudiar su entorno cultural y las redes sociales y de apoyo</a:t>
                      </a:r>
                      <a:endParaRPr lang="es-ES" sz="1200">
                        <a:effectLst/>
                        <a:latin typeface="Times New Roman" panose="02020603050405020304" pitchFamily="18" charset="0"/>
                        <a:ea typeface="Times New Roman" panose="02020603050405020304" pitchFamily="18" charset="0"/>
                      </a:endParaRPr>
                    </a:p>
                  </a:txBody>
                  <a:tcPr marL="27196" marR="27196" marT="0" marB="0"/>
                </a:tc>
                <a:tc>
                  <a:txBody>
                    <a:bodyPr/>
                    <a:lstStyle/>
                    <a:p>
                      <a:pPr algn="just">
                        <a:spcAft>
                          <a:spcPts val="0"/>
                        </a:spcAft>
                      </a:pPr>
                      <a:r>
                        <a:rPr lang="es-ES" sz="1200">
                          <a:effectLst/>
                        </a:rPr>
                        <a:t>Usuario.</a:t>
                      </a:r>
                      <a:endParaRPr lang="es-ES" sz="1200">
                        <a:effectLst/>
                        <a:latin typeface="Times New Roman" panose="02020603050405020304" pitchFamily="18" charset="0"/>
                        <a:ea typeface="Times New Roman" panose="02020603050405020304" pitchFamily="18" charset="0"/>
                      </a:endParaRPr>
                    </a:p>
                  </a:txBody>
                  <a:tcPr marL="27196" marR="27196" marT="0" marB="0"/>
                </a:tc>
                <a:tc>
                  <a:txBody>
                    <a:bodyPr/>
                    <a:lstStyle/>
                    <a:p>
                      <a:pPr algn="just">
                        <a:spcAft>
                          <a:spcPts val="0"/>
                        </a:spcAft>
                      </a:pPr>
                      <a:r>
                        <a:rPr lang="es-ES" sz="1200">
                          <a:effectLst/>
                        </a:rPr>
                        <a:t>Área social: Redes de apoyo y redes sociales, comunicación, habilidades</a:t>
                      </a:r>
                    </a:p>
                    <a:p>
                      <a:pPr algn="just">
                        <a:spcAft>
                          <a:spcPts val="0"/>
                        </a:spcAft>
                      </a:pPr>
                      <a:r>
                        <a:rPr lang="es-ES" sz="1200">
                          <a:effectLst/>
                        </a:rPr>
                        <a:t>Área cultural: Influencia cultural, patrones culturales y/o religiosos, sentimiento de pertenencia.</a:t>
                      </a:r>
                      <a:endParaRPr lang="es-ES" sz="1200">
                        <a:effectLst/>
                        <a:latin typeface="Times New Roman" panose="02020603050405020304" pitchFamily="18" charset="0"/>
                        <a:ea typeface="Times New Roman" panose="02020603050405020304" pitchFamily="18" charset="0"/>
                      </a:endParaRPr>
                    </a:p>
                  </a:txBody>
                  <a:tcPr marL="27196" marR="27196" marT="0" marB="0"/>
                </a:tc>
                <a:tc>
                  <a:txBody>
                    <a:bodyPr/>
                    <a:lstStyle/>
                    <a:p>
                      <a:pPr algn="just">
                        <a:spcAft>
                          <a:spcPts val="0"/>
                        </a:spcAft>
                      </a:pPr>
                      <a:r>
                        <a:rPr lang="es-ES" sz="1200">
                          <a:effectLst/>
                        </a:rPr>
                        <a:t>Técnicas</a:t>
                      </a:r>
                    </a:p>
                    <a:p>
                      <a:pPr algn="just">
                        <a:spcAft>
                          <a:spcPts val="0"/>
                        </a:spcAft>
                      </a:pPr>
                      <a:r>
                        <a:rPr lang="es-ES" sz="1200">
                          <a:effectLst/>
                        </a:rPr>
                        <a:t>Entrevista personal</a:t>
                      </a:r>
                    </a:p>
                    <a:p>
                      <a:pPr algn="just">
                        <a:spcAft>
                          <a:spcPts val="0"/>
                        </a:spcAft>
                      </a:pPr>
                      <a:r>
                        <a:rPr lang="es-ES" sz="1200">
                          <a:effectLst/>
                        </a:rPr>
                        <a:t>Observación</a:t>
                      </a:r>
                    </a:p>
                    <a:p>
                      <a:pPr algn="just">
                        <a:spcAft>
                          <a:spcPts val="0"/>
                        </a:spcAft>
                      </a:pPr>
                      <a:r>
                        <a:rPr lang="es-ES" sz="1200">
                          <a:effectLst/>
                        </a:rPr>
                        <a:t>Mapa de redes sociales</a:t>
                      </a:r>
                    </a:p>
                    <a:p>
                      <a:pPr algn="just">
                        <a:spcAft>
                          <a:spcPts val="0"/>
                        </a:spcAft>
                      </a:pPr>
                      <a:r>
                        <a:rPr lang="es-ES" sz="1200">
                          <a:effectLst/>
                        </a:rPr>
                        <a:t>Ecomapa</a:t>
                      </a:r>
                    </a:p>
                    <a:p>
                      <a:pPr algn="just">
                        <a:spcAft>
                          <a:spcPts val="0"/>
                        </a:spcAft>
                      </a:pPr>
                      <a:r>
                        <a:rPr lang="es-ES" sz="1200">
                          <a:effectLst/>
                        </a:rPr>
                        <a:t>Fuentes</a:t>
                      </a:r>
                    </a:p>
                    <a:p>
                      <a:pPr algn="just">
                        <a:spcAft>
                          <a:spcPts val="0"/>
                        </a:spcAft>
                      </a:pPr>
                      <a:r>
                        <a:rPr lang="es-ES" sz="1200">
                          <a:effectLst/>
                        </a:rPr>
                        <a:t>Usuario</a:t>
                      </a:r>
                      <a:endParaRPr lang="es-ES" sz="1200">
                        <a:effectLst/>
                        <a:latin typeface="Times New Roman" panose="02020603050405020304" pitchFamily="18" charset="0"/>
                        <a:ea typeface="Times New Roman" panose="02020603050405020304" pitchFamily="18" charset="0"/>
                      </a:endParaRPr>
                    </a:p>
                  </a:txBody>
                  <a:tcPr marL="27196" marR="27196" marT="0" marB="0"/>
                </a:tc>
                <a:tc>
                  <a:txBody>
                    <a:bodyPr/>
                    <a:lstStyle/>
                    <a:p>
                      <a:pPr algn="just">
                        <a:spcAft>
                          <a:spcPts val="0"/>
                        </a:spcAft>
                      </a:pPr>
                      <a:r>
                        <a:rPr lang="es-ES" sz="1200" dirty="0">
                          <a:effectLst/>
                        </a:rPr>
                        <a:t>2 sesión </a:t>
                      </a:r>
                    </a:p>
                    <a:p>
                      <a:pPr algn="just">
                        <a:spcAft>
                          <a:spcPts val="0"/>
                        </a:spcAft>
                      </a:pPr>
                      <a:r>
                        <a:rPr lang="es-ES" sz="1200" dirty="0">
                          <a:effectLst/>
                        </a:rPr>
                        <a:t>11/09/20XX</a:t>
                      </a:r>
                      <a:endParaRPr lang="es-ES" sz="1200" dirty="0">
                        <a:effectLst/>
                        <a:latin typeface="Times New Roman" panose="02020603050405020304" pitchFamily="18" charset="0"/>
                        <a:ea typeface="Times New Roman" panose="02020603050405020304" pitchFamily="18" charset="0"/>
                      </a:endParaRPr>
                    </a:p>
                  </a:txBody>
                  <a:tcPr marL="27196" marR="27196" marT="0" marB="0"/>
                </a:tc>
              </a:tr>
            </a:tbl>
          </a:graphicData>
        </a:graphic>
      </p:graphicFrame>
    </p:spTree>
    <p:extLst>
      <p:ext uri="{BB962C8B-B14F-4D97-AF65-F5344CB8AC3E}">
        <p14:creationId xmlns:p14="http://schemas.microsoft.com/office/powerpoint/2010/main" val="6280758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C501C130-9A17-DB4B-AB79-D64739A7C79C}"/>
              </a:ext>
            </a:extLst>
          </p:cNvPr>
          <p:cNvPicPr>
            <a:picLocks noChangeAspect="1"/>
          </p:cNvPicPr>
          <p:nvPr/>
        </p:nvPicPr>
        <p:blipFill>
          <a:blip r:embed="rId2"/>
          <a:stretch>
            <a:fillRect/>
          </a:stretch>
        </p:blipFill>
        <p:spPr>
          <a:xfrm>
            <a:off x="0" y="0"/>
            <a:ext cx="1600200" cy="1485900"/>
          </a:xfrm>
          <a:prstGeom prst="rect">
            <a:avLst/>
          </a:prstGeom>
        </p:spPr>
      </p:pic>
      <p:pic>
        <p:nvPicPr>
          <p:cNvPr id="16" name="Picture 15">
            <a:extLst>
              <a:ext uri="{FF2B5EF4-FFF2-40B4-BE49-F238E27FC236}">
                <a16:creationId xmlns:a16="http://schemas.microsoft.com/office/drawing/2014/main" xmlns="" id="{658594C3-EB63-B642-A682-81EA4F105A1D}"/>
              </a:ext>
            </a:extLst>
          </p:cNvPr>
          <p:cNvPicPr>
            <a:picLocks noChangeAspect="1"/>
          </p:cNvPicPr>
          <p:nvPr/>
        </p:nvPicPr>
        <p:blipFill>
          <a:blip r:embed="rId3"/>
          <a:stretch>
            <a:fillRect/>
          </a:stretch>
        </p:blipFill>
        <p:spPr>
          <a:xfrm>
            <a:off x="0" y="6215088"/>
            <a:ext cx="12192000" cy="658152"/>
          </a:xfrm>
          <a:prstGeom prst="rect">
            <a:avLst/>
          </a:prstGeom>
        </p:spPr>
      </p:pic>
      <p:pic>
        <p:nvPicPr>
          <p:cNvPr id="9" name="Imagen 15">
            <a:extLst>
              <a:ext uri="{FF2B5EF4-FFF2-40B4-BE49-F238E27FC236}">
                <a16:creationId xmlns:a16="http://schemas.microsoft.com/office/drawing/2014/main" xmlns="" id="{7BB88167-0677-0915-21A5-35E211933019}"/>
              </a:ext>
            </a:extLst>
          </p:cNvPr>
          <p:cNvPicPr>
            <a:picLocks noChangeAspect="1"/>
          </p:cNvPicPr>
          <p:nvPr/>
        </p:nvPicPr>
        <p:blipFill>
          <a:blip r:embed="rId4"/>
          <a:stretch>
            <a:fillRect/>
          </a:stretch>
        </p:blipFill>
        <p:spPr>
          <a:xfrm>
            <a:off x="0" y="6174689"/>
            <a:ext cx="2277779" cy="738949"/>
          </a:xfrm>
          <a:prstGeom prst="rect">
            <a:avLst/>
          </a:prstGeom>
        </p:spPr>
      </p:pic>
      <p:graphicFrame>
        <p:nvGraphicFramePr>
          <p:cNvPr id="6" name="5 Tabla"/>
          <p:cNvGraphicFramePr>
            <a:graphicFrameLocks noGrp="1"/>
          </p:cNvGraphicFramePr>
          <p:nvPr>
            <p:extLst>
              <p:ext uri="{D42A27DB-BD31-4B8C-83A1-F6EECF244321}">
                <p14:modId xmlns:p14="http://schemas.microsoft.com/office/powerpoint/2010/main" val="3320142446"/>
              </p:ext>
            </p:extLst>
          </p:nvPr>
        </p:nvGraphicFramePr>
        <p:xfrm>
          <a:off x="318407" y="356053"/>
          <a:ext cx="11364686" cy="5009094"/>
        </p:xfrm>
        <a:graphic>
          <a:graphicData uri="http://schemas.openxmlformats.org/drawingml/2006/table">
            <a:tbl>
              <a:tblPr>
                <a:tableStyleId>{327F97BB-C833-4FB7-BDE5-3F7075034690}</a:tableStyleId>
              </a:tblPr>
              <a:tblGrid>
                <a:gridCol w="2073729">
                  <a:extLst>
                    <a:ext uri="{9D8B030D-6E8A-4147-A177-3AD203B41FA5}">
                      <a16:colId xmlns:a16="http://schemas.microsoft.com/office/drawing/2014/main" xmlns="" val="20000"/>
                    </a:ext>
                  </a:extLst>
                </a:gridCol>
                <a:gridCol w="9290957">
                  <a:extLst>
                    <a:ext uri="{9D8B030D-6E8A-4147-A177-3AD203B41FA5}">
                      <a16:colId xmlns:a16="http://schemas.microsoft.com/office/drawing/2014/main" xmlns="" val="20001"/>
                    </a:ext>
                  </a:extLst>
                </a:gridCol>
              </a:tblGrid>
              <a:tr h="642001">
                <a:tc>
                  <a:txBody>
                    <a:bodyPr/>
                    <a:lstStyle/>
                    <a:p>
                      <a:pPr algn="l" rtl="0" fontAlgn="base"/>
                      <a:r>
                        <a:rPr lang="es-ES" sz="1200" dirty="0">
                          <a:effectLst/>
                        </a:rPr>
                        <a:t>A. RESUMEN DE LOS DATOS MÁS DESTACADOS DEL ESTUDIO </a:t>
                      </a:r>
                      <a:endParaRPr lang="es-ES" sz="1200" b="0" i="0" dirty="0">
                        <a:effectLst/>
                      </a:endParaRPr>
                    </a:p>
                  </a:txBody>
                  <a:tcPr marL="23778" marR="23778" marT="11889" marB="11889"/>
                </a:tc>
                <a:tc>
                  <a:txBody>
                    <a:bodyPr/>
                    <a:lstStyle/>
                    <a:p>
                      <a:pPr algn="just" rtl="0" fontAlgn="base">
                        <a:buFont typeface="Arial"/>
                        <a:buNone/>
                      </a:pPr>
                      <a:r>
                        <a:rPr lang="es-ES" sz="1200" dirty="0">
                          <a:effectLst/>
                        </a:rPr>
                        <a:t>Mohamed es un hombre de 26 años, llega a España por vía marítima. Decidió marcharse de su país por recomendación de un amigo que viajó a España y por motivos laborales y económicos. Su familia (dos hermanos y una hermana) residen en Túnez y solo mantiene comunicación telefónica de forma continuada con su hermana pequeña. No posee titulación académica oficial. Tiene carné de conducir sin homologar en España. En su país ha desempeñado profesiones de escasa formación especializada (pintor y peón agricultura). Desconoce el español tanto escrito como hablado. </a:t>
                      </a:r>
                    </a:p>
                    <a:p>
                      <a:pPr algn="l" rtl="0" fontAlgn="base"/>
                      <a:r>
                        <a:rPr lang="es-ES" sz="1200" dirty="0">
                          <a:effectLst/>
                        </a:rPr>
                        <a:t> </a:t>
                      </a:r>
                      <a:endParaRPr lang="es-ES" sz="1200" b="0" i="0" dirty="0">
                        <a:effectLst/>
                      </a:endParaRPr>
                    </a:p>
                  </a:txBody>
                  <a:tcPr marL="23778" marR="23778" marT="11889" marB="11889"/>
                </a:tc>
                <a:extLst>
                  <a:ext uri="{0D108BD9-81ED-4DB2-BD59-A6C34878D82A}">
                    <a16:rowId xmlns:a16="http://schemas.microsoft.com/office/drawing/2014/main" xmlns="" val="10000"/>
                  </a:ext>
                </a:extLst>
              </a:tr>
              <a:tr h="1830891">
                <a:tc>
                  <a:txBody>
                    <a:bodyPr/>
                    <a:lstStyle/>
                    <a:p>
                      <a:pPr algn="ctr" rtl="0" fontAlgn="base"/>
                      <a:r>
                        <a:rPr lang="es-ES" sz="1200" dirty="0">
                          <a:effectLst/>
                        </a:rPr>
                        <a:t>B. ENUMERACIÓN Y ESPECIFICACIÓN DE PROBLEMAS Y NECESIDADES DETECTADAS SEGÚN NORTHEM INCLUYENDO LA ESPECIFICACIÓN DE FRECUENCIA, GRAVEDAD Y DURACIÓN </a:t>
                      </a:r>
                      <a:endParaRPr lang="es-ES" sz="1200" b="0" i="0" dirty="0">
                        <a:effectLst/>
                      </a:endParaRPr>
                    </a:p>
                  </a:txBody>
                  <a:tcPr marL="23778" marR="23778" marT="11889" marB="11889"/>
                </a:tc>
                <a:tc>
                  <a:txBody>
                    <a:bodyPr/>
                    <a:lstStyle/>
                    <a:p>
                      <a:pPr algn="just" rtl="0" fontAlgn="base">
                        <a:buFont typeface="Arial"/>
                        <a:buChar char="•"/>
                      </a:pPr>
                      <a:r>
                        <a:rPr lang="es-ES" sz="1200" dirty="0">
                          <a:effectLst/>
                        </a:rPr>
                        <a:t>Deficiente conocimiento y experiencia: El usuario tiene carencias importantes en cuanto al conocimiento escrito y hablado del idioma español. Asimismo, no posee estudios reconocidos ni experiencia laboral especializada, también desconoce cómo regular su situación jurídico-administrativa en nuestro país </a:t>
                      </a:r>
                    </a:p>
                    <a:p>
                      <a:pPr algn="just" rtl="0" fontAlgn="base"/>
                      <a:r>
                        <a:rPr lang="es-ES" sz="1200" dirty="0">
                          <a:effectLst/>
                        </a:rPr>
                        <a:t>Frecuencia: Frecuente, no finalizó estudios primarios reglados ni tiene formación laboral. Gravedad: Grave, el nivel de español agrava su situación de búsqueda de empleo Duración: larga duración. </a:t>
                      </a:r>
                    </a:p>
                    <a:p>
                      <a:pPr algn="just" rtl="0" fontAlgn="base">
                        <a:buFont typeface="Arial"/>
                        <a:buChar char="•"/>
                      </a:pPr>
                      <a:r>
                        <a:rPr lang="es-ES" sz="1200" dirty="0">
                          <a:effectLst/>
                        </a:rPr>
                        <a:t>Deficiente economía y recursos sociales: Carece totalmente de ingresos económicos y no puede cubrir sus necesidades básicas. Carece de un recurso de alojamiento propio o en situación de alquiler y no tiene acceso a los recursos sociales previstos para la población con necesidades básicas puesto que no tiene documentación. Frecuencia: Frecuente, desde que llegó a España. Gravedad: Grave, la falta de ingresos no le permite acceder a una vivienda y a la atención de las necesidades más básicas. Duración:  Larga duración. </a:t>
                      </a:r>
                    </a:p>
                    <a:p>
                      <a:pPr algn="just" rtl="0" fontAlgn="base">
                        <a:buFont typeface="Arial"/>
                        <a:buChar char="•"/>
                      </a:pPr>
                      <a:r>
                        <a:rPr lang="es-ES" sz="1200" dirty="0">
                          <a:effectLst/>
                        </a:rPr>
                        <a:t>Pérdida de relaciones: Ausencia de relaciones con su familia de origen. Los padres han fallecido, el contacto con sus hermanos es esporádico, aunque se interesa por ellos a través del único contacto que mantiene con su hermana a través de conversaciones telefónicas. Frecuencia: Frecuente, desde que salió de Túnez. Gravedad: Grave, no mantiene ningún contacto presencial con la familia de origen. Duración: Desde que salió de su país. </a:t>
                      </a:r>
                    </a:p>
                    <a:p>
                      <a:pPr algn="just" rtl="0" fontAlgn="base">
                        <a:buFont typeface="Arial"/>
                        <a:buChar char="•"/>
                      </a:pPr>
                      <a:r>
                        <a:rPr lang="es-ES" sz="1200" dirty="0">
                          <a:effectLst/>
                        </a:rPr>
                        <a:t>Reacciones emocionales al estrés: El usuario tiene alteración del sueño, crisis de ansiedad y estrés. Frecuencia: Diaria, desde que llegó a España. Gravedad: Grave, no le permite concentrarse en atender a sus necesidades. Duración: Desde que llegó a España </a:t>
                      </a:r>
                      <a:endParaRPr lang="es-ES" sz="1200" b="0" i="0" dirty="0">
                        <a:effectLst/>
                        <a:latin typeface="Arial"/>
                      </a:endParaRPr>
                    </a:p>
                  </a:txBody>
                  <a:tcPr marL="23778" marR="23778" marT="11889" marB="11889"/>
                </a:tc>
                <a:extLst>
                  <a:ext uri="{0D108BD9-81ED-4DB2-BD59-A6C34878D82A}">
                    <a16:rowId xmlns:a16="http://schemas.microsoft.com/office/drawing/2014/main" xmlns="" val="10001"/>
                  </a:ext>
                </a:extLst>
              </a:tr>
              <a:tr h="1070001">
                <a:tc>
                  <a:txBody>
                    <a:bodyPr/>
                    <a:lstStyle/>
                    <a:p>
                      <a:pPr algn="ctr" rtl="0" fontAlgn="base"/>
                      <a:r>
                        <a:rPr lang="es-ES" sz="1200">
                          <a:effectLst/>
                        </a:rPr>
                        <a:t>C. RECURSOS CON LOS QUE CUENTA </a:t>
                      </a:r>
                      <a:endParaRPr lang="es-ES" sz="1200" b="0" i="0">
                        <a:effectLst/>
                      </a:endParaRPr>
                    </a:p>
                  </a:txBody>
                  <a:tcPr marL="23778" marR="23778" marT="11889" marB="11889"/>
                </a:tc>
                <a:tc>
                  <a:txBody>
                    <a:bodyPr/>
                    <a:lstStyle/>
                    <a:p>
                      <a:pPr algn="just" rtl="0" fontAlgn="base">
                        <a:buFont typeface="Arial"/>
                        <a:buChar char="•"/>
                      </a:pPr>
                      <a:r>
                        <a:rPr lang="es-ES" sz="1200" dirty="0">
                          <a:effectLst/>
                        </a:rPr>
                        <a:t>Por parte del Cliente: Se observa buena predisposición y alta motivación del usuario para aprovechar las oportunidades que se le brinden y lograr su integración social. El usuario tiene un gran interés en cambiar su situación y está abierto a recibir ayuda, su objetivo es formarse.  </a:t>
                      </a:r>
                    </a:p>
                    <a:p>
                      <a:pPr algn="just" rtl="0" fontAlgn="base">
                        <a:buFont typeface="Arial"/>
                        <a:buChar char="•"/>
                      </a:pPr>
                      <a:r>
                        <a:rPr lang="es-ES" sz="1200" dirty="0">
                          <a:effectLst/>
                        </a:rPr>
                        <a:t>Por parte del entorno del Cliente: Aunque escasos, mantiene contactos con sus hermanos y más frecuentes con su hermana. Asimismo, mantiene relaciones de amistad con un compatriota que le puede apoyar, aunque está en Alicante.  </a:t>
                      </a:r>
                    </a:p>
                    <a:p>
                      <a:pPr algn="just" rtl="0" fontAlgn="base">
                        <a:buFont typeface="Arial"/>
                        <a:buChar char="•"/>
                      </a:pPr>
                      <a:r>
                        <a:rPr lang="es-ES" sz="1200" dirty="0">
                          <a:effectLst/>
                        </a:rPr>
                        <a:t>Recursos Institucionales: El usuario presenta los requisitos para beneficiarse del programa de Atención a Inmigrantes, por lo que se le podrá proporcionar, de manera temporal, los recursos necesarios para poder cubrir las necesidades básicas de la vida, como alimentación, ropa y vivienda, así como clases de español, servicio psicológico y jurídico si lo necesitase. Además, contamos con los Servicios Sociales Municipales, otras asociaciones de inmigrantes y recursos propios del entorno. </a:t>
                      </a:r>
                      <a:endParaRPr lang="es-ES" sz="1200" b="0" i="0" dirty="0">
                        <a:effectLst/>
                        <a:latin typeface="Arial"/>
                      </a:endParaRPr>
                    </a:p>
                  </a:txBody>
                  <a:tcPr marL="23778" marR="23778" marT="11889" marB="11889"/>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12836143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C501C130-9A17-DB4B-AB79-D64739A7C79C}"/>
              </a:ext>
            </a:extLst>
          </p:cNvPr>
          <p:cNvPicPr>
            <a:picLocks noChangeAspect="1"/>
          </p:cNvPicPr>
          <p:nvPr/>
        </p:nvPicPr>
        <p:blipFill>
          <a:blip r:embed="rId2"/>
          <a:stretch>
            <a:fillRect/>
          </a:stretch>
        </p:blipFill>
        <p:spPr>
          <a:xfrm>
            <a:off x="0" y="0"/>
            <a:ext cx="1600200" cy="1485900"/>
          </a:xfrm>
          <a:prstGeom prst="rect">
            <a:avLst/>
          </a:prstGeom>
        </p:spPr>
      </p:pic>
      <p:pic>
        <p:nvPicPr>
          <p:cNvPr id="16" name="Picture 15">
            <a:extLst>
              <a:ext uri="{FF2B5EF4-FFF2-40B4-BE49-F238E27FC236}">
                <a16:creationId xmlns:a16="http://schemas.microsoft.com/office/drawing/2014/main" xmlns="" id="{658594C3-EB63-B642-A682-81EA4F105A1D}"/>
              </a:ext>
            </a:extLst>
          </p:cNvPr>
          <p:cNvPicPr>
            <a:picLocks noChangeAspect="1"/>
          </p:cNvPicPr>
          <p:nvPr/>
        </p:nvPicPr>
        <p:blipFill>
          <a:blip r:embed="rId3"/>
          <a:stretch>
            <a:fillRect/>
          </a:stretch>
        </p:blipFill>
        <p:spPr>
          <a:xfrm>
            <a:off x="0" y="6215088"/>
            <a:ext cx="12192000" cy="658152"/>
          </a:xfrm>
          <a:prstGeom prst="rect">
            <a:avLst/>
          </a:prstGeom>
        </p:spPr>
      </p:pic>
      <p:sp>
        <p:nvSpPr>
          <p:cNvPr id="4" name="CuadroTexto 3">
            <a:extLst>
              <a:ext uri="{FF2B5EF4-FFF2-40B4-BE49-F238E27FC236}">
                <a16:creationId xmlns:a16="http://schemas.microsoft.com/office/drawing/2014/main" xmlns="" id="{7D377D02-47F5-2F8F-41D2-56EDE9352420}"/>
              </a:ext>
            </a:extLst>
          </p:cNvPr>
          <p:cNvSpPr txBox="1"/>
          <p:nvPr/>
        </p:nvSpPr>
        <p:spPr>
          <a:xfrm>
            <a:off x="1063487" y="1699172"/>
            <a:ext cx="10166889" cy="2677656"/>
          </a:xfrm>
          <a:prstGeom prst="rect">
            <a:avLst/>
          </a:prstGeom>
          <a:noFill/>
        </p:spPr>
        <p:txBody>
          <a:bodyPr wrap="square" rtlCol="0">
            <a:spAutoFit/>
          </a:bodyPr>
          <a:lstStyle/>
          <a:p>
            <a:pPr algn="ctr"/>
            <a:r>
              <a:rPr lang="es-MX" sz="3200" b="1" dirty="0">
                <a:solidFill>
                  <a:schemeClr val="accent6">
                    <a:lumMod val="50000"/>
                  </a:schemeClr>
                </a:solidFill>
              </a:rPr>
              <a:t>Sesión </a:t>
            </a:r>
            <a:r>
              <a:rPr lang="es-MX" sz="3200" b="1" dirty="0" smtClean="0">
                <a:solidFill>
                  <a:schemeClr val="accent6">
                    <a:lumMod val="50000"/>
                  </a:schemeClr>
                </a:solidFill>
              </a:rPr>
              <a:t>4</a:t>
            </a:r>
            <a:endParaRPr lang="es-MX" sz="3200" b="1" dirty="0">
              <a:solidFill>
                <a:schemeClr val="accent6">
                  <a:lumMod val="50000"/>
                </a:schemeClr>
              </a:solidFill>
            </a:endParaRPr>
          </a:p>
          <a:p>
            <a:pPr algn="ctr"/>
            <a:r>
              <a:rPr lang="es-MX" sz="2400" b="1" dirty="0">
                <a:solidFill>
                  <a:schemeClr val="accent6">
                    <a:lumMod val="50000"/>
                  </a:schemeClr>
                </a:solidFill>
              </a:rPr>
              <a:t>Docente responsable: </a:t>
            </a:r>
          </a:p>
          <a:p>
            <a:pPr algn="ctr"/>
            <a:r>
              <a:rPr lang="es-MX" sz="2400" b="1" dirty="0">
                <a:solidFill>
                  <a:schemeClr val="accent6">
                    <a:lumMod val="50000"/>
                  </a:schemeClr>
                </a:solidFill>
              </a:rPr>
              <a:t>Dra. </a:t>
            </a:r>
            <a:r>
              <a:rPr lang="es-MX" sz="2400" b="1" dirty="0" smtClean="0">
                <a:solidFill>
                  <a:schemeClr val="accent6">
                    <a:lumMod val="50000"/>
                  </a:schemeClr>
                </a:solidFill>
              </a:rPr>
              <a:t>Fatima Centenero de Arce </a:t>
            </a:r>
          </a:p>
          <a:p>
            <a:pPr algn="ctr"/>
            <a:r>
              <a:rPr lang="es-MX" sz="2400" b="1" dirty="0" smtClean="0">
                <a:solidFill>
                  <a:schemeClr val="accent6">
                    <a:lumMod val="50000"/>
                  </a:schemeClr>
                </a:solidFill>
              </a:rPr>
              <a:t>(Universidad de Murcia)</a:t>
            </a:r>
            <a:endParaRPr lang="es-MX" sz="2400" b="1" dirty="0">
              <a:solidFill>
                <a:schemeClr val="accent6">
                  <a:lumMod val="50000"/>
                </a:schemeClr>
              </a:solidFill>
            </a:endParaRPr>
          </a:p>
          <a:p>
            <a:endParaRPr lang="es-MX" sz="3200" b="1" dirty="0">
              <a:solidFill>
                <a:schemeClr val="accent6">
                  <a:lumMod val="50000"/>
                </a:schemeClr>
              </a:solidFill>
            </a:endParaRPr>
          </a:p>
          <a:p>
            <a:endParaRPr lang="es-MX" sz="3200" b="1" dirty="0">
              <a:solidFill>
                <a:schemeClr val="accent6">
                  <a:lumMod val="50000"/>
                </a:schemeClr>
              </a:solidFill>
            </a:endParaRPr>
          </a:p>
        </p:txBody>
      </p:sp>
      <p:sp>
        <p:nvSpPr>
          <p:cNvPr id="5" name="CuadroTexto 4">
            <a:extLst>
              <a:ext uri="{FF2B5EF4-FFF2-40B4-BE49-F238E27FC236}">
                <a16:creationId xmlns:a16="http://schemas.microsoft.com/office/drawing/2014/main" xmlns="" id="{D430BF12-3D96-B84B-DA5E-63B3781792D5}"/>
              </a:ext>
            </a:extLst>
          </p:cNvPr>
          <p:cNvSpPr txBox="1"/>
          <p:nvPr/>
        </p:nvSpPr>
        <p:spPr>
          <a:xfrm>
            <a:off x="1083731" y="4289279"/>
            <a:ext cx="10024538" cy="1384995"/>
          </a:xfrm>
          <a:prstGeom prst="rect">
            <a:avLst/>
          </a:prstGeom>
          <a:noFill/>
        </p:spPr>
        <p:txBody>
          <a:bodyPr wrap="square">
            <a:spAutoFit/>
          </a:bodyPr>
          <a:lstStyle/>
          <a:p>
            <a:r>
              <a:rPr lang="es-MX" sz="2400" b="1" dirty="0">
                <a:solidFill>
                  <a:schemeClr val="accent6">
                    <a:lumMod val="50000"/>
                  </a:schemeClr>
                </a:solidFill>
              </a:rPr>
              <a:t>Objetivo </a:t>
            </a:r>
            <a:endParaRPr lang="es-MX" sz="2000" b="1" dirty="0">
              <a:solidFill>
                <a:schemeClr val="accent6">
                  <a:lumMod val="50000"/>
                </a:schemeClr>
              </a:solidFill>
            </a:endParaRPr>
          </a:p>
          <a:p>
            <a:endParaRPr lang="es-MX" sz="2000" b="1" dirty="0">
              <a:solidFill>
                <a:schemeClr val="accent6">
                  <a:lumMod val="50000"/>
                </a:schemeClr>
              </a:solidFill>
            </a:endParaRPr>
          </a:p>
          <a:p>
            <a:pPr algn="just"/>
            <a:r>
              <a:rPr lang="es-MX" sz="2000" dirty="0">
                <a:cs typeface="Arial" panose="020B0604020202020204" pitchFamily="34" charset="0"/>
              </a:rPr>
              <a:t>Distinguir la experiencia </a:t>
            </a:r>
            <a:r>
              <a:rPr lang="es-MX" sz="2000" kern="100" dirty="0">
                <a:effectLst/>
                <a:ea typeface="Aptos" panose="020B0004020202020204" pitchFamily="34" charset="0"/>
                <a:cs typeface="Arial" panose="020B0604020202020204" pitchFamily="34" charset="0"/>
              </a:rPr>
              <a:t>de intervención individualizada con población en contextos de movilidad humana a partir de un caso práctico en </a:t>
            </a:r>
            <a:r>
              <a:rPr lang="es-MX" sz="2000" kern="100" dirty="0" smtClean="0">
                <a:effectLst/>
                <a:ea typeface="Aptos" panose="020B0004020202020204" pitchFamily="34" charset="0"/>
                <a:cs typeface="Arial" panose="020B0604020202020204" pitchFamily="34" charset="0"/>
              </a:rPr>
              <a:t>España. </a:t>
            </a:r>
            <a:endParaRPr lang="es-MX" sz="2000" dirty="0"/>
          </a:p>
        </p:txBody>
      </p:sp>
      <p:pic>
        <p:nvPicPr>
          <p:cNvPr id="9" name="Imagen 8">
            <a:extLst>
              <a:ext uri="{FF2B5EF4-FFF2-40B4-BE49-F238E27FC236}">
                <a16:creationId xmlns:a16="http://schemas.microsoft.com/office/drawing/2014/main" xmlns="" id="{7BB88167-0677-0915-21A5-35E211933019}"/>
              </a:ext>
            </a:extLst>
          </p:cNvPr>
          <p:cNvPicPr>
            <a:picLocks noChangeAspect="1"/>
          </p:cNvPicPr>
          <p:nvPr/>
        </p:nvPicPr>
        <p:blipFill>
          <a:blip r:embed="rId4"/>
          <a:stretch>
            <a:fillRect/>
          </a:stretch>
        </p:blipFill>
        <p:spPr>
          <a:xfrm>
            <a:off x="187545" y="6174689"/>
            <a:ext cx="2277779" cy="738949"/>
          </a:xfrm>
          <a:prstGeom prst="rect">
            <a:avLst/>
          </a:prstGeom>
        </p:spPr>
      </p:pic>
    </p:spTree>
    <p:extLst>
      <p:ext uri="{BB962C8B-B14F-4D97-AF65-F5344CB8AC3E}">
        <p14:creationId xmlns:p14="http://schemas.microsoft.com/office/powerpoint/2010/main" val="1508091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idx="1"/>
            <p:extLst>
              <p:ext uri="{D42A27DB-BD31-4B8C-83A1-F6EECF244321}">
                <p14:modId xmlns:p14="http://schemas.microsoft.com/office/powerpoint/2010/main" val="368138564"/>
              </p:ext>
            </p:extLst>
          </p:nvPr>
        </p:nvGraphicFramePr>
        <p:xfrm>
          <a:off x="176893" y="2421617"/>
          <a:ext cx="11364686" cy="1510596"/>
        </p:xfrm>
        <a:graphic>
          <a:graphicData uri="http://schemas.openxmlformats.org/drawingml/2006/table">
            <a:tbl>
              <a:tblPr>
                <a:tableStyleId>{327F97BB-C833-4FB7-BDE5-3F7075034690}</a:tableStyleId>
              </a:tblPr>
              <a:tblGrid>
                <a:gridCol w="2073729">
                  <a:extLst>
                    <a:ext uri="{9D8B030D-6E8A-4147-A177-3AD203B41FA5}">
                      <a16:colId xmlns:a16="http://schemas.microsoft.com/office/drawing/2014/main" xmlns="" val="20000"/>
                    </a:ext>
                  </a:extLst>
                </a:gridCol>
                <a:gridCol w="9290957">
                  <a:extLst>
                    <a:ext uri="{9D8B030D-6E8A-4147-A177-3AD203B41FA5}">
                      <a16:colId xmlns:a16="http://schemas.microsoft.com/office/drawing/2014/main" xmlns="" val="20001"/>
                    </a:ext>
                  </a:extLst>
                </a:gridCol>
              </a:tblGrid>
              <a:tr h="594445">
                <a:tc>
                  <a:txBody>
                    <a:bodyPr/>
                    <a:lstStyle/>
                    <a:p>
                      <a:pPr algn="ctr" rtl="0" fontAlgn="base"/>
                      <a:r>
                        <a:rPr lang="es-ES" sz="1200" dirty="0">
                          <a:effectLst/>
                        </a:rPr>
                        <a:t>D. HIPÓTESIS DIAGNÓSTICA </a:t>
                      </a:r>
                      <a:endParaRPr lang="es-ES" sz="1200" b="0" i="0" dirty="0">
                        <a:effectLst/>
                      </a:endParaRPr>
                    </a:p>
                  </a:txBody>
                  <a:tcPr marL="23778" marR="23778" marT="11889" marB="11889"/>
                </a:tc>
                <a:tc>
                  <a:txBody>
                    <a:bodyPr/>
                    <a:lstStyle/>
                    <a:p>
                      <a:pPr algn="just" rtl="0" fontAlgn="base">
                        <a:buFont typeface="Arial"/>
                        <a:buNone/>
                      </a:pPr>
                      <a:r>
                        <a:rPr lang="es-ES" sz="1200" dirty="0">
                          <a:effectLst/>
                        </a:rPr>
                        <a:t>El deficiente conocimiento y experiencia que tiene el usuario, en cuanto a su falta de conocimiento del idioma, su nula formación académica y el desconocimiento de cómo regular su situación jurídico-administrativa está provocando la deficiente economía y recursos sociales puesto que no tiene ingresos económicos para satisfacer sus necesidades básicas y no posee una vivienda propia ni en régimen de alquiler. Estas situaciones problema están viéndose agravadas por las reacciones emocionales al estrés y la pérdida de relaciones con sus familiares y amigos. </a:t>
                      </a:r>
                      <a:endParaRPr lang="es-ES" sz="1200" b="0" i="0" dirty="0">
                        <a:effectLst/>
                        <a:latin typeface="Arial"/>
                      </a:endParaRPr>
                    </a:p>
                  </a:txBody>
                  <a:tcPr marL="23778" marR="23778" marT="11889" marB="11889"/>
                </a:tc>
                <a:extLst>
                  <a:ext uri="{0D108BD9-81ED-4DB2-BD59-A6C34878D82A}">
                    <a16:rowId xmlns:a16="http://schemas.microsoft.com/office/drawing/2014/main" xmlns="" val="10000"/>
                  </a:ext>
                </a:extLst>
              </a:tr>
              <a:tr h="214000">
                <a:tc>
                  <a:txBody>
                    <a:bodyPr/>
                    <a:lstStyle/>
                    <a:p>
                      <a:pPr algn="ctr" rtl="0" fontAlgn="base"/>
                      <a:r>
                        <a:rPr lang="es-ES" sz="1200" dirty="0">
                          <a:effectLst/>
                        </a:rPr>
                        <a:t>E. JERARQUIZACIÓN DE PROBLEMAS </a:t>
                      </a:r>
                      <a:endParaRPr lang="es-ES" sz="1200" b="0" i="0" dirty="0">
                        <a:effectLst/>
                      </a:endParaRPr>
                    </a:p>
                  </a:txBody>
                  <a:tcPr marL="23778" marR="23778" marT="11889" marB="11889"/>
                </a:tc>
                <a:tc>
                  <a:txBody>
                    <a:bodyPr/>
                    <a:lstStyle/>
                    <a:p>
                      <a:pPr algn="l" rtl="0" fontAlgn="base">
                        <a:buFont typeface="+mj-lt"/>
                        <a:buAutoNum type="arabicPeriod"/>
                      </a:pPr>
                      <a:r>
                        <a:rPr lang="es-ES" sz="1200" dirty="0">
                          <a:effectLst/>
                        </a:rPr>
                        <a:t>Deficiente economía y recursos sociales </a:t>
                      </a:r>
                    </a:p>
                    <a:p>
                      <a:pPr algn="l" rtl="0" fontAlgn="base">
                        <a:buFont typeface="+mj-lt"/>
                        <a:buAutoNum type="arabicPeriod" startAt="2"/>
                      </a:pPr>
                      <a:r>
                        <a:rPr lang="es-ES" sz="1200" dirty="0">
                          <a:effectLst/>
                        </a:rPr>
                        <a:t>Deficiente conocimiento y experiencia </a:t>
                      </a:r>
                    </a:p>
                    <a:p>
                      <a:pPr algn="l" rtl="0" fontAlgn="base">
                        <a:buFont typeface="+mj-lt"/>
                        <a:buAutoNum type="arabicPeriod" startAt="3"/>
                      </a:pPr>
                      <a:r>
                        <a:rPr lang="es-ES" sz="1200" dirty="0">
                          <a:effectLst/>
                        </a:rPr>
                        <a:t>Reacciones emocionales al estrés </a:t>
                      </a:r>
                    </a:p>
                    <a:p>
                      <a:pPr algn="l" rtl="0" fontAlgn="base">
                        <a:buFont typeface="+mj-lt"/>
                        <a:buAutoNum type="arabicPeriod" startAt="4"/>
                      </a:pPr>
                      <a:r>
                        <a:rPr lang="es-ES" sz="1200" dirty="0">
                          <a:effectLst/>
                        </a:rPr>
                        <a:t>Pérdida de relaciones  </a:t>
                      </a:r>
                      <a:endParaRPr lang="es-ES" sz="1200" b="0" i="0" dirty="0">
                        <a:effectLst/>
                        <a:latin typeface="Arial"/>
                      </a:endParaRPr>
                    </a:p>
                  </a:txBody>
                  <a:tcPr marL="23778" marR="23778" marT="11889" marB="11889"/>
                </a:tc>
                <a:extLst>
                  <a:ext uri="{0D108BD9-81ED-4DB2-BD59-A6C34878D82A}">
                    <a16:rowId xmlns:a16="http://schemas.microsoft.com/office/drawing/2014/main" xmlns="" val="10001"/>
                  </a:ext>
                </a:extLst>
              </a:tr>
            </a:tbl>
          </a:graphicData>
        </a:graphic>
      </p:graphicFrame>
      <p:pic>
        <p:nvPicPr>
          <p:cNvPr id="5" name="Picture 13">
            <a:extLst>
              <a:ext uri="{FF2B5EF4-FFF2-40B4-BE49-F238E27FC236}">
                <a16:creationId xmlns:a16="http://schemas.microsoft.com/office/drawing/2014/main" xmlns="" id="{C501C130-9A17-DB4B-AB79-D64739A7C79C}"/>
              </a:ext>
            </a:extLst>
          </p:cNvPr>
          <p:cNvPicPr>
            <a:picLocks noChangeAspect="1"/>
          </p:cNvPicPr>
          <p:nvPr/>
        </p:nvPicPr>
        <p:blipFill>
          <a:blip r:embed="rId2"/>
          <a:stretch>
            <a:fillRect/>
          </a:stretch>
        </p:blipFill>
        <p:spPr>
          <a:xfrm>
            <a:off x="0" y="0"/>
            <a:ext cx="1600200" cy="1485900"/>
          </a:xfrm>
          <a:prstGeom prst="rect">
            <a:avLst/>
          </a:prstGeom>
        </p:spPr>
      </p:pic>
      <p:pic>
        <p:nvPicPr>
          <p:cNvPr id="6" name="Picture 15">
            <a:extLst>
              <a:ext uri="{FF2B5EF4-FFF2-40B4-BE49-F238E27FC236}">
                <a16:creationId xmlns:a16="http://schemas.microsoft.com/office/drawing/2014/main" xmlns="" id="{658594C3-EB63-B642-A682-81EA4F105A1D}"/>
              </a:ext>
            </a:extLst>
          </p:cNvPr>
          <p:cNvPicPr>
            <a:picLocks noChangeAspect="1"/>
          </p:cNvPicPr>
          <p:nvPr/>
        </p:nvPicPr>
        <p:blipFill>
          <a:blip r:embed="rId3"/>
          <a:stretch>
            <a:fillRect/>
          </a:stretch>
        </p:blipFill>
        <p:spPr>
          <a:xfrm>
            <a:off x="0" y="6215088"/>
            <a:ext cx="12192000" cy="658152"/>
          </a:xfrm>
          <a:prstGeom prst="rect">
            <a:avLst/>
          </a:prstGeom>
        </p:spPr>
      </p:pic>
      <p:pic>
        <p:nvPicPr>
          <p:cNvPr id="7" name="Imagen 15">
            <a:extLst>
              <a:ext uri="{FF2B5EF4-FFF2-40B4-BE49-F238E27FC236}">
                <a16:creationId xmlns:a16="http://schemas.microsoft.com/office/drawing/2014/main" xmlns="" id="{7BB88167-0677-0915-21A5-35E211933019}"/>
              </a:ext>
            </a:extLst>
          </p:cNvPr>
          <p:cNvPicPr>
            <a:picLocks noChangeAspect="1"/>
          </p:cNvPicPr>
          <p:nvPr/>
        </p:nvPicPr>
        <p:blipFill>
          <a:blip r:embed="rId4"/>
          <a:stretch>
            <a:fillRect/>
          </a:stretch>
        </p:blipFill>
        <p:spPr>
          <a:xfrm>
            <a:off x="0" y="6174689"/>
            <a:ext cx="2277779" cy="738949"/>
          </a:xfrm>
          <a:prstGeom prst="rect">
            <a:avLst/>
          </a:prstGeom>
        </p:spPr>
      </p:pic>
    </p:spTree>
    <p:extLst>
      <p:ext uri="{BB962C8B-B14F-4D97-AF65-F5344CB8AC3E}">
        <p14:creationId xmlns:p14="http://schemas.microsoft.com/office/powerpoint/2010/main" val="8847543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C501C130-9A17-DB4B-AB79-D64739A7C79C}"/>
              </a:ext>
            </a:extLst>
          </p:cNvPr>
          <p:cNvPicPr>
            <a:picLocks noChangeAspect="1"/>
          </p:cNvPicPr>
          <p:nvPr/>
        </p:nvPicPr>
        <p:blipFill>
          <a:blip r:embed="rId2"/>
          <a:stretch>
            <a:fillRect/>
          </a:stretch>
        </p:blipFill>
        <p:spPr>
          <a:xfrm>
            <a:off x="0" y="0"/>
            <a:ext cx="1600200" cy="1485900"/>
          </a:xfrm>
          <a:prstGeom prst="rect">
            <a:avLst/>
          </a:prstGeom>
        </p:spPr>
      </p:pic>
      <p:pic>
        <p:nvPicPr>
          <p:cNvPr id="16" name="Picture 15">
            <a:extLst>
              <a:ext uri="{FF2B5EF4-FFF2-40B4-BE49-F238E27FC236}">
                <a16:creationId xmlns:a16="http://schemas.microsoft.com/office/drawing/2014/main" xmlns="" id="{658594C3-EB63-B642-A682-81EA4F105A1D}"/>
              </a:ext>
            </a:extLst>
          </p:cNvPr>
          <p:cNvPicPr>
            <a:picLocks noChangeAspect="1"/>
          </p:cNvPicPr>
          <p:nvPr/>
        </p:nvPicPr>
        <p:blipFill>
          <a:blip r:embed="rId3"/>
          <a:stretch>
            <a:fillRect/>
          </a:stretch>
        </p:blipFill>
        <p:spPr>
          <a:xfrm>
            <a:off x="0" y="6215088"/>
            <a:ext cx="12192000" cy="658152"/>
          </a:xfrm>
          <a:prstGeom prst="rect">
            <a:avLst/>
          </a:prstGeom>
        </p:spPr>
      </p:pic>
      <p:sp>
        <p:nvSpPr>
          <p:cNvPr id="9" name="CuadroTexto 8">
            <a:extLst>
              <a:ext uri="{FF2B5EF4-FFF2-40B4-BE49-F238E27FC236}">
                <a16:creationId xmlns:a16="http://schemas.microsoft.com/office/drawing/2014/main" xmlns="" id="{E3508547-F1D6-758C-E599-20AF04F2A158}"/>
              </a:ext>
            </a:extLst>
          </p:cNvPr>
          <p:cNvSpPr txBox="1"/>
          <p:nvPr/>
        </p:nvSpPr>
        <p:spPr>
          <a:xfrm>
            <a:off x="1381579" y="383894"/>
            <a:ext cx="10267121" cy="2800767"/>
          </a:xfrm>
          <a:prstGeom prst="rect">
            <a:avLst/>
          </a:prstGeom>
          <a:noFill/>
        </p:spPr>
        <p:txBody>
          <a:bodyPr wrap="square" rtlCol="0">
            <a:spAutoFit/>
          </a:bodyPr>
          <a:lstStyle/>
          <a:p>
            <a:r>
              <a:rPr lang="es-MX" sz="2400" b="1" dirty="0">
                <a:solidFill>
                  <a:schemeClr val="accent6">
                    <a:lumMod val="50000"/>
                  </a:schemeClr>
                </a:solidFill>
              </a:rPr>
              <a:t>3. Plan de acción</a:t>
            </a:r>
            <a:endParaRPr lang="es-MX" sz="2400" dirty="0">
              <a:solidFill>
                <a:schemeClr val="accent6">
                  <a:lumMod val="50000"/>
                </a:schemeClr>
              </a:solidFill>
            </a:endParaRPr>
          </a:p>
          <a:p>
            <a:pPr marL="800100" lvl="1" indent="-342900">
              <a:buFont typeface="Arial" panose="020B0604020202020204" pitchFamily="34" charset="0"/>
              <a:buChar char="•"/>
            </a:pPr>
            <a:endParaRPr lang="es-MX" sz="2400" dirty="0">
              <a:solidFill>
                <a:schemeClr val="accent6">
                  <a:lumMod val="50000"/>
                </a:schemeClr>
              </a:solidFill>
            </a:endParaRPr>
          </a:p>
          <a:p>
            <a:pPr marL="800100" lvl="1" indent="-342900">
              <a:buFont typeface="Arial" panose="020B0604020202020204" pitchFamily="34" charset="0"/>
              <a:buChar char="•"/>
            </a:pPr>
            <a:endParaRPr lang="es-MX" sz="2400" dirty="0">
              <a:solidFill>
                <a:schemeClr val="accent6">
                  <a:lumMod val="50000"/>
                </a:schemeClr>
              </a:solidFill>
            </a:endParaRPr>
          </a:p>
          <a:p>
            <a:pPr marL="800100" lvl="1" indent="-342900">
              <a:buFont typeface="Arial" panose="020B0604020202020204" pitchFamily="34" charset="0"/>
              <a:buChar char="•"/>
            </a:pPr>
            <a:endParaRPr lang="es-MX" sz="2400" dirty="0">
              <a:solidFill>
                <a:schemeClr val="accent6">
                  <a:lumMod val="50000"/>
                </a:schemeClr>
              </a:solidFill>
            </a:endParaRPr>
          </a:p>
          <a:p>
            <a:pPr marL="800100" lvl="1" indent="-342900">
              <a:buFont typeface="Arial" panose="020B0604020202020204" pitchFamily="34" charset="0"/>
              <a:buChar char="•"/>
            </a:pPr>
            <a:endParaRPr lang="es-MX" sz="2400" dirty="0">
              <a:solidFill>
                <a:schemeClr val="accent6">
                  <a:lumMod val="50000"/>
                </a:schemeClr>
              </a:solidFill>
            </a:endParaRPr>
          </a:p>
          <a:p>
            <a:pPr lvl="1"/>
            <a:r>
              <a:rPr lang="es-MX" sz="2400" dirty="0">
                <a:solidFill>
                  <a:schemeClr val="accent6">
                    <a:lumMod val="50000"/>
                  </a:schemeClr>
                </a:solidFill>
              </a:rPr>
              <a:t> </a:t>
            </a:r>
          </a:p>
          <a:p>
            <a:endParaRPr lang="es-MX" sz="3200" b="1" dirty="0">
              <a:solidFill>
                <a:schemeClr val="accent6">
                  <a:lumMod val="50000"/>
                </a:schemeClr>
              </a:solidFill>
            </a:endParaRPr>
          </a:p>
        </p:txBody>
      </p:sp>
      <p:graphicFrame>
        <p:nvGraphicFramePr>
          <p:cNvPr id="3" name="2 Tabla"/>
          <p:cNvGraphicFramePr>
            <a:graphicFrameLocks noGrp="1"/>
          </p:cNvGraphicFramePr>
          <p:nvPr>
            <p:extLst/>
          </p:nvPr>
        </p:nvGraphicFramePr>
        <p:xfrm>
          <a:off x="1600202" y="1485900"/>
          <a:ext cx="8466363" cy="4031774"/>
        </p:xfrm>
        <a:graphic>
          <a:graphicData uri="http://schemas.openxmlformats.org/drawingml/2006/table">
            <a:tbl>
              <a:tblPr>
                <a:tableStyleId>{93296810-A885-4BE3-A3E7-6D5BEEA58F35}</a:tableStyleId>
              </a:tblPr>
              <a:tblGrid>
                <a:gridCol w="2822121">
                  <a:extLst>
                    <a:ext uri="{9D8B030D-6E8A-4147-A177-3AD203B41FA5}">
                      <a16:colId xmlns:a16="http://schemas.microsoft.com/office/drawing/2014/main" xmlns="" val="20000"/>
                    </a:ext>
                  </a:extLst>
                </a:gridCol>
                <a:gridCol w="2822121">
                  <a:extLst>
                    <a:ext uri="{9D8B030D-6E8A-4147-A177-3AD203B41FA5}">
                      <a16:colId xmlns:a16="http://schemas.microsoft.com/office/drawing/2014/main" xmlns="" val="20001"/>
                    </a:ext>
                  </a:extLst>
                </a:gridCol>
                <a:gridCol w="2822121">
                  <a:extLst>
                    <a:ext uri="{9D8B030D-6E8A-4147-A177-3AD203B41FA5}">
                      <a16:colId xmlns:a16="http://schemas.microsoft.com/office/drawing/2014/main" xmlns="" val="20002"/>
                    </a:ext>
                  </a:extLst>
                </a:gridCol>
              </a:tblGrid>
              <a:tr h="344423">
                <a:tc gridSpan="3">
                  <a:txBody>
                    <a:bodyPr/>
                    <a:lstStyle/>
                    <a:p>
                      <a:pPr algn="ctr" rtl="0" fontAlgn="base"/>
                      <a:r>
                        <a:rPr lang="es-ES" sz="1100" dirty="0">
                          <a:effectLst/>
                        </a:rPr>
                        <a:t>REGISTRO  DEL PLAN DE ACCIÓN </a:t>
                      </a:r>
                      <a:endParaRPr lang="es-ES" b="0" i="0" dirty="0">
                        <a:effectLst/>
                      </a:endParaRPr>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xmlns="" val="10000"/>
                  </a:ext>
                </a:extLst>
              </a:tr>
              <a:tr h="3687351">
                <a:tc>
                  <a:txBody>
                    <a:bodyPr/>
                    <a:lstStyle/>
                    <a:p>
                      <a:pPr algn="l" rtl="0" fontAlgn="base"/>
                      <a:r>
                        <a:rPr lang="es-ES" sz="1100" dirty="0">
                          <a:effectLst/>
                        </a:rPr>
                        <a:t>Programa 1 </a:t>
                      </a:r>
                      <a:endParaRPr lang="es-ES" dirty="0">
                        <a:effectLst/>
                      </a:endParaRPr>
                    </a:p>
                    <a:p>
                      <a:pPr algn="l" rtl="0" fontAlgn="base"/>
                      <a:r>
                        <a:rPr lang="es-ES" sz="1100" dirty="0">
                          <a:effectLst/>
                        </a:rPr>
                        <a:t>Finalidad: Intervención sobre la causa/s del problema.   </a:t>
                      </a:r>
                      <a:endParaRPr lang="es-ES" dirty="0">
                        <a:effectLst/>
                      </a:endParaRPr>
                    </a:p>
                    <a:p>
                      <a:pPr algn="l" rtl="0" fontAlgn="base"/>
                      <a:r>
                        <a:rPr lang="es-ES" sz="1100" dirty="0">
                          <a:effectLst/>
                        </a:rPr>
                        <a:t>Trabajar prioritariamente sobre a/s variables independientes, es decir sobre los principales problemas que han generado la situación. </a:t>
                      </a:r>
                      <a:endParaRPr lang="es-ES" dirty="0">
                        <a:effectLst/>
                      </a:endParaRPr>
                    </a:p>
                    <a:p>
                      <a:pPr algn="l" rtl="0" fontAlgn="base"/>
                      <a:r>
                        <a:rPr lang="es-ES" sz="1100" dirty="0">
                          <a:effectLst/>
                        </a:rPr>
                        <a:t> </a:t>
                      </a:r>
                      <a:endParaRPr lang="es-ES" dirty="0">
                        <a:effectLst/>
                      </a:endParaRPr>
                    </a:p>
                    <a:p>
                      <a:pPr algn="l" rtl="0" fontAlgn="base"/>
                      <a:r>
                        <a:rPr lang="es-ES" sz="1100" dirty="0">
                          <a:effectLst/>
                        </a:rPr>
                        <a:t> </a:t>
                      </a:r>
                      <a:endParaRPr lang="es-ES" dirty="0">
                        <a:effectLst/>
                      </a:endParaRPr>
                    </a:p>
                    <a:p>
                      <a:pPr algn="l" rtl="0" fontAlgn="base"/>
                      <a:r>
                        <a:rPr lang="es-ES" sz="1100" dirty="0">
                          <a:effectLst/>
                        </a:rPr>
                        <a:t> </a:t>
                      </a:r>
                      <a:endParaRPr lang="es-ES" dirty="0">
                        <a:effectLst/>
                      </a:endParaRPr>
                    </a:p>
                    <a:p>
                      <a:pPr algn="l" rtl="0" fontAlgn="base"/>
                      <a:r>
                        <a:rPr lang="es-ES" sz="1100" dirty="0">
                          <a:effectLst/>
                        </a:rPr>
                        <a:t> </a:t>
                      </a:r>
                      <a:endParaRPr lang="es-ES" dirty="0">
                        <a:effectLst/>
                      </a:endParaRPr>
                    </a:p>
                    <a:p>
                      <a:pPr algn="l" rtl="0" fontAlgn="base"/>
                      <a:r>
                        <a:rPr lang="es-ES" sz="1100" dirty="0">
                          <a:effectLst/>
                        </a:rPr>
                        <a:t>Objetivos    </a:t>
                      </a:r>
                      <a:endParaRPr lang="es-ES" dirty="0">
                        <a:effectLst/>
                      </a:endParaRPr>
                    </a:p>
                    <a:p>
                      <a:pPr algn="l" rtl="0" fontAlgn="base"/>
                      <a:r>
                        <a:rPr lang="es-ES" sz="1100" dirty="0">
                          <a:effectLst/>
                        </a:rPr>
                        <a:t> </a:t>
                      </a:r>
                      <a:endParaRPr lang="es-ES" b="0" i="0" dirty="0">
                        <a:effectLst/>
                      </a:endParaRPr>
                    </a:p>
                  </a:txBody>
                  <a:tcPr/>
                </a:tc>
                <a:tc>
                  <a:txBody>
                    <a:bodyPr/>
                    <a:lstStyle/>
                    <a:p>
                      <a:pPr algn="l" rtl="0" fontAlgn="base"/>
                      <a:r>
                        <a:rPr lang="es-ES" sz="1100" dirty="0">
                          <a:effectLst/>
                        </a:rPr>
                        <a:t>Programa 2 </a:t>
                      </a:r>
                      <a:endParaRPr lang="es-ES" dirty="0">
                        <a:effectLst/>
                      </a:endParaRPr>
                    </a:p>
                    <a:p>
                      <a:pPr algn="l" rtl="0" fontAlgn="base"/>
                      <a:r>
                        <a:rPr lang="es-ES" sz="1100" dirty="0">
                          <a:effectLst/>
                        </a:rPr>
                        <a:t>Finalidad: Intervención sobre los efectos.  </a:t>
                      </a:r>
                      <a:endParaRPr lang="es-ES" dirty="0">
                        <a:effectLst/>
                      </a:endParaRPr>
                    </a:p>
                    <a:p>
                      <a:pPr algn="l" rtl="0" fontAlgn="base"/>
                      <a:r>
                        <a:rPr lang="es-ES" sz="1100" dirty="0">
                          <a:effectLst/>
                        </a:rPr>
                        <a:t>Trabajar prioritariamente sobre la variable dependiente, es decir sobre el problema principal detectado, que está presente con mayor intensidad en la situación-problema. </a:t>
                      </a:r>
                      <a:endParaRPr lang="es-ES" dirty="0">
                        <a:effectLst/>
                      </a:endParaRPr>
                    </a:p>
                    <a:p>
                      <a:pPr algn="l" rtl="0" fontAlgn="base"/>
                      <a:r>
                        <a:rPr lang="es-ES" sz="1100" dirty="0">
                          <a:effectLst/>
                        </a:rPr>
                        <a:t> </a:t>
                      </a:r>
                      <a:endParaRPr lang="es-ES" dirty="0">
                        <a:effectLst/>
                      </a:endParaRPr>
                    </a:p>
                    <a:p>
                      <a:pPr algn="l" rtl="0" fontAlgn="base"/>
                      <a:r>
                        <a:rPr lang="es-ES" sz="1100" dirty="0">
                          <a:effectLst/>
                        </a:rPr>
                        <a:t> </a:t>
                      </a:r>
                      <a:endParaRPr lang="es-ES" dirty="0">
                        <a:effectLst/>
                      </a:endParaRPr>
                    </a:p>
                    <a:p>
                      <a:pPr algn="l" rtl="0" fontAlgn="base"/>
                      <a:r>
                        <a:rPr lang="es-ES" sz="1100" dirty="0">
                          <a:effectLst/>
                        </a:rPr>
                        <a:t> </a:t>
                      </a:r>
                      <a:endParaRPr lang="es-ES" dirty="0">
                        <a:effectLst/>
                      </a:endParaRPr>
                    </a:p>
                    <a:p>
                      <a:pPr algn="l" rtl="0" fontAlgn="base"/>
                      <a:r>
                        <a:rPr lang="es-ES" sz="1100" dirty="0">
                          <a:effectLst/>
                        </a:rPr>
                        <a:t>Objetivos </a:t>
                      </a:r>
                      <a:endParaRPr lang="es-ES" b="0" i="0" dirty="0">
                        <a:effectLst/>
                      </a:endParaRPr>
                    </a:p>
                  </a:txBody>
                  <a:tcPr/>
                </a:tc>
                <a:tc>
                  <a:txBody>
                    <a:bodyPr/>
                    <a:lstStyle/>
                    <a:p>
                      <a:pPr algn="l" rtl="0" fontAlgn="base"/>
                      <a:r>
                        <a:rPr lang="es-ES" sz="1100" dirty="0">
                          <a:effectLst/>
                        </a:rPr>
                        <a:t>Programa 3, 4, 5 </a:t>
                      </a:r>
                      <a:endParaRPr lang="es-ES" dirty="0">
                        <a:effectLst/>
                      </a:endParaRPr>
                    </a:p>
                    <a:p>
                      <a:pPr algn="l" rtl="0" fontAlgn="base"/>
                      <a:r>
                        <a:rPr lang="es-ES" sz="1100" dirty="0">
                          <a:effectLst/>
                        </a:rPr>
                        <a:t>Finalidad: Intervención sobre situaciones colaterales que agravan el problema.  Trabajar sobre las variables colaterales o intervinientes, es decir sobre aquellos problemas que están influyendo en el desarrollo problemático de la situación, aunque no se consideren su causa fundamental. </a:t>
                      </a:r>
                      <a:endParaRPr lang="es-ES" dirty="0">
                        <a:effectLst/>
                      </a:endParaRPr>
                    </a:p>
                    <a:p>
                      <a:pPr algn="l" rtl="0" fontAlgn="base"/>
                      <a:r>
                        <a:rPr lang="es-ES" sz="1100" dirty="0">
                          <a:effectLst/>
                        </a:rPr>
                        <a:t>Objetivos </a:t>
                      </a:r>
                      <a:endParaRPr lang="es-ES" b="0" i="0" dirty="0">
                        <a:effectLst/>
                      </a:endParaRPr>
                    </a:p>
                  </a:txBody>
                  <a:tcPr/>
                </a:tc>
                <a:extLst>
                  <a:ext uri="{0D108BD9-81ED-4DB2-BD59-A6C34878D82A}">
                    <a16:rowId xmlns:a16="http://schemas.microsoft.com/office/drawing/2014/main" xmlns="" val="10001"/>
                  </a:ext>
                </a:extLst>
              </a:tr>
            </a:tbl>
          </a:graphicData>
        </a:graphic>
      </p:graphicFrame>
      <p:pic>
        <p:nvPicPr>
          <p:cNvPr id="7" name="Imagen 15">
            <a:extLst>
              <a:ext uri="{FF2B5EF4-FFF2-40B4-BE49-F238E27FC236}">
                <a16:creationId xmlns:a16="http://schemas.microsoft.com/office/drawing/2014/main" xmlns="" id="{7BB88167-0677-0915-21A5-35E211933019}"/>
              </a:ext>
            </a:extLst>
          </p:cNvPr>
          <p:cNvPicPr>
            <a:picLocks noChangeAspect="1"/>
          </p:cNvPicPr>
          <p:nvPr/>
        </p:nvPicPr>
        <p:blipFill>
          <a:blip r:embed="rId4"/>
          <a:stretch>
            <a:fillRect/>
          </a:stretch>
        </p:blipFill>
        <p:spPr>
          <a:xfrm>
            <a:off x="0" y="6174689"/>
            <a:ext cx="2277779" cy="738949"/>
          </a:xfrm>
          <a:prstGeom prst="rect">
            <a:avLst/>
          </a:prstGeom>
        </p:spPr>
      </p:pic>
    </p:spTree>
    <p:extLst>
      <p:ext uri="{BB962C8B-B14F-4D97-AF65-F5344CB8AC3E}">
        <p14:creationId xmlns:p14="http://schemas.microsoft.com/office/powerpoint/2010/main" val="9220447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C501C130-9A17-DB4B-AB79-D64739A7C79C}"/>
              </a:ext>
            </a:extLst>
          </p:cNvPr>
          <p:cNvPicPr>
            <a:picLocks noChangeAspect="1"/>
          </p:cNvPicPr>
          <p:nvPr/>
        </p:nvPicPr>
        <p:blipFill>
          <a:blip r:embed="rId2"/>
          <a:stretch>
            <a:fillRect/>
          </a:stretch>
        </p:blipFill>
        <p:spPr>
          <a:xfrm>
            <a:off x="0" y="0"/>
            <a:ext cx="1600200" cy="1485900"/>
          </a:xfrm>
          <a:prstGeom prst="rect">
            <a:avLst/>
          </a:prstGeom>
        </p:spPr>
      </p:pic>
      <p:pic>
        <p:nvPicPr>
          <p:cNvPr id="16" name="Picture 15">
            <a:extLst>
              <a:ext uri="{FF2B5EF4-FFF2-40B4-BE49-F238E27FC236}">
                <a16:creationId xmlns:a16="http://schemas.microsoft.com/office/drawing/2014/main" xmlns="" id="{658594C3-EB63-B642-A682-81EA4F105A1D}"/>
              </a:ext>
            </a:extLst>
          </p:cNvPr>
          <p:cNvPicPr>
            <a:picLocks noChangeAspect="1"/>
          </p:cNvPicPr>
          <p:nvPr/>
        </p:nvPicPr>
        <p:blipFill>
          <a:blip r:embed="rId3"/>
          <a:stretch>
            <a:fillRect/>
          </a:stretch>
        </p:blipFill>
        <p:spPr>
          <a:xfrm>
            <a:off x="0" y="6215088"/>
            <a:ext cx="12192000" cy="658152"/>
          </a:xfrm>
          <a:prstGeom prst="rect">
            <a:avLst/>
          </a:prstGeom>
        </p:spPr>
      </p:pic>
      <p:sp>
        <p:nvSpPr>
          <p:cNvPr id="9" name="CuadroTexto 8">
            <a:extLst>
              <a:ext uri="{FF2B5EF4-FFF2-40B4-BE49-F238E27FC236}">
                <a16:creationId xmlns:a16="http://schemas.microsoft.com/office/drawing/2014/main" xmlns="" id="{E3508547-F1D6-758C-E599-20AF04F2A158}"/>
              </a:ext>
            </a:extLst>
          </p:cNvPr>
          <p:cNvSpPr txBox="1"/>
          <p:nvPr/>
        </p:nvSpPr>
        <p:spPr>
          <a:xfrm>
            <a:off x="1237888" y="1664054"/>
            <a:ext cx="10267121" cy="2800767"/>
          </a:xfrm>
          <a:prstGeom prst="rect">
            <a:avLst/>
          </a:prstGeom>
          <a:noFill/>
        </p:spPr>
        <p:txBody>
          <a:bodyPr wrap="square" rtlCol="0">
            <a:spAutoFit/>
          </a:bodyPr>
          <a:lstStyle/>
          <a:p>
            <a:pPr marL="800100" lvl="1" indent="-342900">
              <a:buFont typeface="Arial" panose="020B0604020202020204" pitchFamily="34" charset="0"/>
              <a:buChar char="•"/>
            </a:pPr>
            <a:endParaRPr lang="es-MX" sz="2400" dirty="0">
              <a:solidFill>
                <a:schemeClr val="accent6">
                  <a:lumMod val="50000"/>
                </a:schemeClr>
              </a:solidFill>
            </a:endParaRPr>
          </a:p>
          <a:p>
            <a:pPr marL="800100" lvl="1" indent="-342900">
              <a:buFont typeface="Arial" panose="020B0604020202020204" pitchFamily="34" charset="0"/>
              <a:buChar char="•"/>
            </a:pPr>
            <a:endParaRPr lang="es-MX" sz="2400" dirty="0">
              <a:solidFill>
                <a:schemeClr val="accent6">
                  <a:lumMod val="50000"/>
                </a:schemeClr>
              </a:solidFill>
            </a:endParaRPr>
          </a:p>
          <a:p>
            <a:pPr marL="800100" lvl="1" indent="-342900">
              <a:buFont typeface="Arial" panose="020B0604020202020204" pitchFamily="34" charset="0"/>
              <a:buChar char="•"/>
            </a:pPr>
            <a:endParaRPr lang="es-MX" sz="2400" dirty="0">
              <a:solidFill>
                <a:schemeClr val="accent6">
                  <a:lumMod val="50000"/>
                </a:schemeClr>
              </a:solidFill>
            </a:endParaRPr>
          </a:p>
          <a:p>
            <a:pPr marL="800100" lvl="1" indent="-342900">
              <a:buFont typeface="Arial" panose="020B0604020202020204" pitchFamily="34" charset="0"/>
              <a:buChar char="•"/>
            </a:pPr>
            <a:endParaRPr lang="es-MX" sz="2400" dirty="0">
              <a:solidFill>
                <a:schemeClr val="accent6">
                  <a:lumMod val="50000"/>
                </a:schemeClr>
              </a:solidFill>
            </a:endParaRPr>
          </a:p>
          <a:p>
            <a:pPr marL="800100" lvl="1" indent="-342900">
              <a:buFont typeface="Arial" panose="020B0604020202020204" pitchFamily="34" charset="0"/>
              <a:buChar char="•"/>
            </a:pPr>
            <a:endParaRPr lang="es-MX" sz="2400" dirty="0">
              <a:solidFill>
                <a:schemeClr val="accent6">
                  <a:lumMod val="50000"/>
                </a:schemeClr>
              </a:solidFill>
            </a:endParaRPr>
          </a:p>
          <a:p>
            <a:pPr lvl="1"/>
            <a:r>
              <a:rPr lang="es-MX" sz="2400" dirty="0">
                <a:solidFill>
                  <a:schemeClr val="accent6">
                    <a:lumMod val="50000"/>
                  </a:schemeClr>
                </a:solidFill>
              </a:rPr>
              <a:t> </a:t>
            </a:r>
          </a:p>
          <a:p>
            <a:endParaRPr lang="es-MX" sz="3200" b="1" dirty="0">
              <a:solidFill>
                <a:schemeClr val="accent6">
                  <a:lumMod val="50000"/>
                </a:schemeClr>
              </a:solidFill>
            </a:endParaRPr>
          </a:p>
        </p:txBody>
      </p:sp>
      <p:pic>
        <p:nvPicPr>
          <p:cNvPr id="6" name="Imagen 15">
            <a:extLst>
              <a:ext uri="{FF2B5EF4-FFF2-40B4-BE49-F238E27FC236}">
                <a16:creationId xmlns:a16="http://schemas.microsoft.com/office/drawing/2014/main" xmlns="" id="{7BB88167-0677-0915-21A5-35E211933019}"/>
              </a:ext>
            </a:extLst>
          </p:cNvPr>
          <p:cNvPicPr>
            <a:picLocks noChangeAspect="1"/>
          </p:cNvPicPr>
          <p:nvPr/>
        </p:nvPicPr>
        <p:blipFill>
          <a:blip r:embed="rId4"/>
          <a:stretch>
            <a:fillRect/>
          </a:stretch>
        </p:blipFill>
        <p:spPr>
          <a:xfrm>
            <a:off x="0" y="6174689"/>
            <a:ext cx="2277779" cy="738949"/>
          </a:xfrm>
          <a:prstGeom prst="rect">
            <a:avLst/>
          </a:prstGeom>
        </p:spPr>
      </p:pic>
      <p:graphicFrame>
        <p:nvGraphicFramePr>
          <p:cNvPr id="3" name="2 Tabla"/>
          <p:cNvGraphicFramePr>
            <a:graphicFrameLocks noGrp="1"/>
          </p:cNvGraphicFramePr>
          <p:nvPr>
            <p:extLst>
              <p:ext uri="{D42A27DB-BD31-4B8C-83A1-F6EECF244321}">
                <p14:modId xmlns:p14="http://schemas.microsoft.com/office/powerpoint/2010/main" val="3652179946"/>
              </p:ext>
            </p:extLst>
          </p:nvPr>
        </p:nvGraphicFramePr>
        <p:xfrm>
          <a:off x="1012371" y="1240970"/>
          <a:ext cx="9674679" cy="4679660"/>
        </p:xfrm>
        <a:graphic>
          <a:graphicData uri="http://schemas.openxmlformats.org/drawingml/2006/table">
            <a:tbl>
              <a:tblPr>
                <a:tableStyleId>{327F97BB-C833-4FB7-BDE5-3F7075034690}</a:tableStyleId>
              </a:tblPr>
              <a:tblGrid>
                <a:gridCol w="3698859">
                  <a:extLst>
                    <a:ext uri="{9D8B030D-6E8A-4147-A177-3AD203B41FA5}">
                      <a16:colId xmlns:a16="http://schemas.microsoft.com/office/drawing/2014/main" xmlns="" val="20000"/>
                    </a:ext>
                  </a:extLst>
                </a:gridCol>
                <a:gridCol w="3238827">
                  <a:extLst>
                    <a:ext uri="{9D8B030D-6E8A-4147-A177-3AD203B41FA5}">
                      <a16:colId xmlns:a16="http://schemas.microsoft.com/office/drawing/2014/main" xmlns="" val="20001"/>
                    </a:ext>
                  </a:extLst>
                </a:gridCol>
                <a:gridCol w="2736993">
                  <a:extLst>
                    <a:ext uri="{9D8B030D-6E8A-4147-A177-3AD203B41FA5}">
                      <a16:colId xmlns:a16="http://schemas.microsoft.com/office/drawing/2014/main" xmlns="" val="20002"/>
                    </a:ext>
                  </a:extLst>
                </a:gridCol>
              </a:tblGrid>
              <a:tr h="439387">
                <a:tc>
                  <a:txBody>
                    <a:bodyPr/>
                    <a:lstStyle/>
                    <a:p>
                      <a:pPr algn="ctr" rtl="0" fontAlgn="base"/>
                      <a:r>
                        <a:rPr lang="es-ES" sz="1100" dirty="0">
                          <a:effectLst/>
                        </a:rPr>
                        <a:t>Programa 1 Variable Independiente </a:t>
                      </a:r>
                      <a:endParaRPr lang="es-ES" sz="1600" b="0" i="0" dirty="0">
                        <a:effectLst/>
                      </a:endParaRPr>
                    </a:p>
                  </a:txBody>
                  <a:tcPr marL="80580" marR="80580" marT="40290" marB="40290"/>
                </a:tc>
                <a:tc>
                  <a:txBody>
                    <a:bodyPr/>
                    <a:lstStyle/>
                    <a:p>
                      <a:pPr algn="ctr" rtl="0" fontAlgn="base"/>
                      <a:r>
                        <a:rPr lang="es-ES" sz="1100">
                          <a:effectLst/>
                        </a:rPr>
                        <a:t>Programa 2 Variable Dependiente </a:t>
                      </a:r>
                      <a:endParaRPr lang="es-ES" sz="1600" b="0" i="0">
                        <a:effectLst/>
                      </a:endParaRPr>
                    </a:p>
                  </a:txBody>
                  <a:tcPr marL="80580" marR="80580" marT="40290" marB="40290"/>
                </a:tc>
                <a:tc>
                  <a:txBody>
                    <a:bodyPr/>
                    <a:lstStyle/>
                    <a:p>
                      <a:pPr algn="ctr" rtl="0" fontAlgn="base"/>
                      <a:r>
                        <a:rPr lang="es-ES" sz="1100">
                          <a:effectLst/>
                        </a:rPr>
                        <a:t>Programa 3 Variables Colaterales </a:t>
                      </a:r>
                      <a:endParaRPr lang="es-ES" sz="1600" b="0" i="0">
                        <a:effectLst/>
                      </a:endParaRPr>
                    </a:p>
                  </a:txBody>
                  <a:tcPr marL="80580" marR="80580" marT="40290" marB="40290"/>
                </a:tc>
                <a:extLst>
                  <a:ext uri="{0D108BD9-81ED-4DB2-BD59-A6C34878D82A}">
                    <a16:rowId xmlns:a16="http://schemas.microsoft.com/office/drawing/2014/main" xmlns="" val="10000"/>
                  </a:ext>
                </a:extLst>
              </a:tr>
              <a:tr h="970759">
                <a:tc>
                  <a:txBody>
                    <a:bodyPr/>
                    <a:lstStyle/>
                    <a:p>
                      <a:pPr algn="just" rtl="0" fontAlgn="base"/>
                      <a:r>
                        <a:rPr lang="es-ES" sz="1100" dirty="0">
                          <a:effectLst/>
                        </a:rPr>
                        <a:t>Intervención sobre la causa del problema.    </a:t>
                      </a:r>
                      <a:endParaRPr lang="es-ES" sz="1600" dirty="0">
                        <a:effectLst/>
                      </a:endParaRPr>
                    </a:p>
                    <a:p>
                      <a:pPr algn="just" rtl="0" fontAlgn="base"/>
                      <a:r>
                        <a:rPr lang="es-ES" sz="1100" dirty="0">
                          <a:effectLst/>
                        </a:rPr>
                        <a:t>Deficiente conocimiento y experiencia. </a:t>
                      </a:r>
                      <a:endParaRPr lang="es-ES" sz="1600" b="0" i="0" dirty="0">
                        <a:effectLst/>
                      </a:endParaRPr>
                    </a:p>
                  </a:txBody>
                  <a:tcPr marL="80580" marR="80580" marT="40290" marB="40290"/>
                </a:tc>
                <a:tc>
                  <a:txBody>
                    <a:bodyPr/>
                    <a:lstStyle/>
                    <a:p>
                      <a:pPr algn="just" rtl="0" fontAlgn="base"/>
                      <a:r>
                        <a:rPr lang="es-ES" sz="1100">
                          <a:effectLst/>
                        </a:rPr>
                        <a:t>Intervención sobre los efectos. </a:t>
                      </a:r>
                      <a:endParaRPr lang="es-ES" sz="1600">
                        <a:effectLst/>
                      </a:endParaRPr>
                    </a:p>
                    <a:p>
                      <a:pPr algn="just" rtl="0" fontAlgn="base"/>
                      <a:r>
                        <a:rPr lang="es-ES" sz="1100">
                          <a:effectLst/>
                        </a:rPr>
                        <a:t> </a:t>
                      </a:r>
                      <a:endParaRPr lang="es-ES" sz="1600">
                        <a:effectLst/>
                      </a:endParaRPr>
                    </a:p>
                    <a:p>
                      <a:pPr algn="just" rtl="0" fontAlgn="base"/>
                      <a:r>
                        <a:rPr lang="es-ES" sz="1100">
                          <a:effectLst/>
                        </a:rPr>
                        <a:t> Deficiente economía y recursos sociales. </a:t>
                      </a:r>
                      <a:endParaRPr lang="es-ES" sz="1600" b="0" i="0">
                        <a:effectLst/>
                      </a:endParaRPr>
                    </a:p>
                  </a:txBody>
                  <a:tcPr marL="80580" marR="80580" marT="40290" marB="40290"/>
                </a:tc>
                <a:tc>
                  <a:txBody>
                    <a:bodyPr/>
                    <a:lstStyle/>
                    <a:p>
                      <a:pPr algn="just" rtl="0" fontAlgn="base"/>
                      <a:r>
                        <a:rPr lang="es-ES" sz="1100" dirty="0">
                          <a:effectLst/>
                        </a:rPr>
                        <a:t>Intervenir sobre las situaciones colaterales. </a:t>
                      </a:r>
                      <a:endParaRPr lang="es-ES" sz="1600" dirty="0">
                        <a:effectLst/>
                      </a:endParaRPr>
                    </a:p>
                    <a:p>
                      <a:pPr algn="just" rtl="0" fontAlgn="base"/>
                      <a:r>
                        <a:rPr lang="es-ES" sz="1100" dirty="0">
                          <a:effectLst/>
                        </a:rPr>
                        <a:t>Reacciones emocionales al estrés y Pérdida de relaciones. </a:t>
                      </a:r>
                      <a:endParaRPr lang="es-ES" sz="1600" b="0" i="0" dirty="0">
                        <a:effectLst/>
                      </a:endParaRPr>
                    </a:p>
                  </a:txBody>
                  <a:tcPr marL="80580" marR="80580" marT="40290" marB="40290"/>
                </a:tc>
                <a:extLst>
                  <a:ext uri="{0D108BD9-81ED-4DB2-BD59-A6C34878D82A}">
                    <a16:rowId xmlns:a16="http://schemas.microsoft.com/office/drawing/2014/main" xmlns="" val="10001"/>
                  </a:ext>
                </a:extLst>
              </a:tr>
              <a:tr h="970759">
                <a:tc>
                  <a:txBody>
                    <a:bodyPr/>
                    <a:lstStyle/>
                    <a:p>
                      <a:pPr algn="just" rtl="0" fontAlgn="base"/>
                      <a:r>
                        <a:rPr lang="es-ES" sz="1100" u="sng" dirty="0">
                          <a:effectLst/>
                        </a:rPr>
                        <a:t>Finalidad:</a:t>
                      </a:r>
                      <a:r>
                        <a:rPr lang="es-ES" sz="1100" dirty="0">
                          <a:effectLst/>
                        </a:rPr>
                        <a:t> Aumentar el nivel formativo y la empleabilidad para el acceso al mercado laboral normalizado. </a:t>
                      </a:r>
                      <a:endParaRPr lang="es-ES" sz="1600" b="0" i="0" dirty="0">
                        <a:effectLst/>
                      </a:endParaRPr>
                    </a:p>
                  </a:txBody>
                  <a:tcPr marL="80580" marR="80580" marT="40290" marB="40290"/>
                </a:tc>
                <a:tc>
                  <a:txBody>
                    <a:bodyPr/>
                    <a:lstStyle/>
                    <a:p>
                      <a:pPr algn="just" rtl="0" fontAlgn="base"/>
                      <a:r>
                        <a:rPr lang="es-ES" sz="1100" u="sng" dirty="0">
                          <a:effectLst/>
                        </a:rPr>
                        <a:t>Finalidad:</a:t>
                      </a:r>
                      <a:r>
                        <a:rPr lang="es-ES" sz="1100" dirty="0">
                          <a:effectLst/>
                        </a:rPr>
                        <a:t> Mejorar la situación económica del usuario facilitando el acceso a una vivienda adecuada. </a:t>
                      </a:r>
                      <a:endParaRPr lang="es-ES" sz="1600" b="0" i="0" dirty="0">
                        <a:effectLst/>
                      </a:endParaRPr>
                    </a:p>
                  </a:txBody>
                  <a:tcPr marL="80580" marR="80580" marT="40290" marB="40290"/>
                </a:tc>
                <a:tc>
                  <a:txBody>
                    <a:bodyPr/>
                    <a:lstStyle/>
                    <a:p>
                      <a:pPr algn="just" rtl="0" fontAlgn="base"/>
                      <a:r>
                        <a:rPr lang="es-ES" sz="1100" u="sng" dirty="0">
                          <a:effectLst/>
                        </a:rPr>
                        <a:t>Finalidad:</a:t>
                      </a:r>
                      <a:r>
                        <a:rPr lang="es-ES" sz="1100" dirty="0">
                          <a:effectLst/>
                        </a:rPr>
                        <a:t> Reducir las reacciones emocionales y Restablecer los vínculos afectivos con su familia extensa. </a:t>
                      </a:r>
                      <a:endParaRPr lang="es-ES" sz="1600" b="0" i="0" dirty="0">
                        <a:effectLst/>
                      </a:endParaRPr>
                    </a:p>
                  </a:txBody>
                  <a:tcPr marL="80580" marR="80580" marT="40290" marB="40290"/>
                </a:tc>
                <a:extLst>
                  <a:ext uri="{0D108BD9-81ED-4DB2-BD59-A6C34878D82A}">
                    <a16:rowId xmlns:a16="http://schemas.microsoft.com/office/drawing/2014/main" xmlns="" val="10002"/>
                  </a:ext>
                </a:extLst>
              </a:tr>
              <a:tr h="2298755">
                <a:tc>
                  <a:txBody>
                    <a:bodyPr/>
                    <a:lstStyle/>
                    <a:p>
                      <a:pPr algn="just" rtl="0" fontAlgn="base"/>
                      <a:r>
                        <a:rPr lang="es-ES" sz="1100" u="sng" dirty="0">
                          <a:effectLst/>
                        </a:rPr>
                        <a:t>Objetivos:</a:t>
                      </a:r>
                      <a:r>
                        <a:rPr lang="es-ES" sz="1100" dirty="0">
                          <a:effectLst/>
                        </a:rPr>
                        <a:t> </a:t>
                      </a:r>
                      <a:endParaRPr lang="es-ES" sz="1600" dirty="0">
                        <a:effectLst/>
                      </a:endParaRPr>
                    </a:p>
                    <a:p>
                      <a:pPr algn="just" rtl="0" fontAlgn="base">
                        <a:buFont typeface="Arial"/>
                        <a:buChar char="•"/>
                      </a:pPr>
                      <a:r>
                        <a:rPr lang="es-ES" sz="1100" dirty="0">
                          <a:effectLst/>
                        </a:rPr>
                        <a:t>Incrementar el nivel de conocimiento del español y educación básica. </a:t>
                      </a:r>
                    </a:p>
                    <a:p>
                      <a:pPr algn="just" rtl="0" fontAlgn="base">
                        <a:buFont typeface="Arial"/>
                        <a:buChar char="•"/>
                      </a:pPr>
                      <a:r>
                        <a:rPr lang="es-ES" sz="1100" dirty="0">
                          <a:effectLst/>
                        </a:rPr>
                        <a:t>Mejorar las habilidades socio-laborales para la búsqueda activa de empleo.  </a:t>
                      </a:r>
                    </a:p>
                    <a:p>
                      <a:pPr algn="just" rtl="0" fontAlgn="base">
                        <a:buFont typeface="Arial"/>
                        <a:buChar char="•"/>
                      </a:pPr>
                      <a:r>
                        <a:rPr lang="es-ES" sz="1100" dirty="0">
                          <a:effectLst/>
                        </a:rPr>
                        <a:t>Conseguir una situación de regularidad administrativa para el usuario. </a:t>
                      </a:r>
                      <a:endParaRPr lang="es-ES" sz="1100" b="0" i="0" dirty="0">
                        <a:effectLst/>
                        <a:latin typeface="Arial"/>
                      </a:endParaRPr>
                    </a:p>
                  </a:txBody>
                  <a:tcPr marL="80580" marR="80580" marT="40290" marB="40290"/>
                </a:tc>
                <a:tc>
                  <a:txBody>
                    <a:bodyPr/>
                    <a:lstStyle/>
                    <a:p>
                      <a:pPr algn="just" rtl="0" fontAlgn="base"/>
                      <a:r>
                        <a:rPr lang="es-ES" sz="1100" u="sng" dirty="0">
                          <a:effectLst/>
                        </a:rPr>
                        <a:t>Objetivos:</a:t>
                      </a:r>
                      <a:r>
                        <a:rPr lang="es-ES" sz="1100" dirty="0">
                          <a:effectLst/>
                        </a:rPr>
                        <a:t> </a:t>
                      </a:r>
                      <a:endParaRPr lang="es-ES" sz="1600" dirty="0">
                        <a:effectLst/>
                      </a:endParaRPr>
                    </a:p>
                    <a:p>
                      <a:pPr algn="just" rtl="0" fontAlgn="base">
                        <a:buFont typeface="Arial"/>
                        <a:buChar char="•"/>
                      </a:pPr>
                      <a:r>
                        <a:rPr lang="es-ES" sz="1100" dirty="0">
                          <a:effectLst/>
                        </a:rPr>
                        <a:t>Apoyar al usuario en la búsqueda activa de empleo. </a:t>
                      </a:r>
                    </a:p>
                    <a:p>
                      <a:pPr algn="just" rtl="0" fontAlgn="base">
                        <a:buFont typeface="Arial"/>
                        <a:buChar char="•"/>
                      </a:pPr>
                      <a:r>
                        <a:rPr lang="es-ES" sz="1100" dirty="0">
                          <a:effectLst/>
                        </a:rPr>
                        <a:t>Promover el acceso a un recurso habitacional. </a:t>
                      </a:r>
                    </a:p>
                    <a:p>
                      <a:pPr algn="l" rtl="0" fontAlgn="base">
                        <a:buFont typeface="Arial"/>
                        <a:buChar char="•"/>
                      </a:pPr>
                      <a:r>
                        <a:rPr lang="es-ES" sz="1100" dirty="0">
                          <a:effectLst/>
                        </a:rPr>
                        <a:t>Facilitar el acceso a una prestación/ayuda económica normalizada. </a:t>
                      </a:r>
                      <a:endParaRPr lang="es-ES" sz="1100" b="0" i="0" dirty="0">
                        <a:effectLst/>
                        <a:latin typeface="Arial"/>
                      </a:endParaRPr>
                    </a:p>
                  </a:txBody>
                  <a:tcPr marL="80580" marR="80580" marT="40290" marB="40290"/>
                </a:tc>
                <a:tc>
                  <a:txBody>
                    <a:bodyPr/>
                    <a:lstStyle/>
                    <a:p>
                      <a:pPr algn="just" rtl="0" fontAlgn="base"/>
                      <a:r>
                        <a:rPr lang="es-ES" sz="1100" u="sng" dirty="0">
                          <a:effectLst/>
                        </a:rPr>
                        <a:t>Objetivos:</a:t>
                      </a:r>
                      <a:r>
                        <a:rPr lang="es-ES" sz="1100" dirty="0">
                          <a:effectLst/>
                        </a:rPr>
                        <a:t> </a:t>
                      </a:r>
                      <a:endParaRPr lang="es-ES" sz="1600" dirty="0">
                        <a:effectLst/>
                      </a:endParaRPr>
                    </a:p>
                    <a:p>
                      <a:pPr algn="just" rtl="0" fontAlgn="base">
                        <a:buFont typeface="Arial"/>
                        <a:buChar char="•"/>
                      </a:pPr>
                      <a:r>
                        <a:rPr lang="es-ES" sz="1100" dirty="0">
                          <a:effectLst/>
                        </a:rPr>
                        <a:t>Mediar entre el usuario y su familia extensa. </a:t>
                      </a:r>
                    </a:p>
                    <a:p>
                      <a:pPr algn="just" rtl="0" fontAlgn="base">
                        <a:buFont typeface="Arial"/>
                        <a:buChar char="•"/>
                      </a:pPr>
                      <a:r>
                        <a:rPr lang="es-ES" sz="1100" dirty="0">
                          <a:effectLst/>
                        </a:rPr>
                        <a:t>Reforzar los lazos familiares. </a:t>
                      </a:r>
                    </a:p>
                    <a:p>
                      <a:pPr algn="just" rtl="0" fontAlgn="base">
                        <a:buFont typeface="Arial"/>
                        <a:buChar char="•"/>
                      </a:pPr>
                      <a:r>
                        <a:rPr lang="es-ES" sz="1100" dirty="0">
                          <a:effectLst/>
                        </a:rPr>
                        <a:t>Paliar los efectos de ansiedad que han provocado su viaje. </a:t>
                      </a:r>
                    </a:p>
                    <a:p>
                      <a:pPr algn="l" rtl="0" fontAlgn="base">
                        <a:buFont typeface="Arial"/>
                        <a:buChar char="•"/>
                      </a:pPr>
                      <a:r>
                        <a:rPr lang="es-ES" sz="1100" dirty="0">
                          <a:effectLst/>
                        </a:rPr>
                        <a:t>Facilitar el desarrollo de nuevas redes sociales. </a:t>
                      </a:r>
                      <a:endParaRPr lang="es-ES" sz="1100" b="0" i="0" dirty="0">
                        <a:effectLst/>
                        <a:latin typeface="Arial"/>
                      </a:endParaRPr>
                    </a:p>
                  </a:txBody>
                  <a:tcPr marL="80580" marR="80580" marT="40290" marB="40290"/>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20791603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C501C130-9A17-DB4B-AB79-D64739A7C79C}"/>
              </a:ext>
            </a:extLst>
          </p:cNvPr>
          <p:cNvPicPr>
            <a:picLocks noChangeAspect="1"/>
          </p:cNvPicPr>
          <p:nvPr/>
        </p:nvPicPr>
        <p:blipFill>
          <a:blip r:embed="rId2"/>
          <a:stretch>
            <a:fillRect/>
          </a:stretch>
        </p:blipFill>
        <p:spPr>
          <a:xfrm>
            <a:off x="0" y="0"/>
            <a:ext cx="1600200" cy="1485900"/>
          </a:xfrm>
          <a:prstGeom prst="rect">
            <a:avLst/>
          </a:prstGeom>
        </p:spPr>
      </p:pic>
      <p:pic>
        <p:nvPicPr>
          <p:cNvPr id="16" name="Picture 15">
            <a:extLst>
              <a:ext uri="{FF2B5EF4-FFF2-40B4-BE49-F238E27FC236}">
                <a16:creationId xmlns:a16="http://schemas.microsoft.com/office/drawing/2014/main" xmlns="" id="{658594C3-EB63-B642-A682-81EA4F105A1D}"/>
              </a:ext>
            </a:extLst>
          </p:cNvPr>
          <p:cNvPicPr>
            <a:picLocks noChangeAspect="1"/>
          </p:cNvPicPr>
          <p:nvPr/>
        </p:nvPicPr>
        <p:blipFill>
          <a:blip r:embed="rId3"/>
          <a:stretch>
            <a:fillRect/>
          </a:stretch>
        </p:blipFill>
        <p:spPr>
          <a:xfrm>
            <a:off x="0" y="6215088"/>
            <a:ext cx="12192000" cy="658152"/>
          </a:xfrm>
          <a:prstGeom prst="rect">
            <a:avLst/>
          </a:prstGeom>
        </p:spPr>
      </p:pic>
      <p:sp>
        <p:nvSpPr>
          <p:cNvPr id="9" name="CuadroTexto 8">
            <a:extLst>
              <a:ext uri="{FF2B5EF4-FFF2-40B4-BE49-F238E27FC236}">
                <a16:creationId xmlns:a16="http://schemas.microsoft.com/office/drawing/2014/main" xmlns="" id="{E3508547-F1D6-758C-E599-20AF04F2A158}"/>
              </a:ext>
            </a:extLst>
          </p:cNvPr>
          <p:cNvSpPr txBox="1"/>
          <p:nvPr/>
        </p:nvSpPr>
        <p:spPr>
          <a:xfrm>
            <a:off x="1237888" y="1664054"/>
            <a:ext cx="10267121" cy="2800767"/>
          </a:xfrm>
          <a:prstGeom prst="rect">
            <a:avLst/>
          </a:prstGeom>
          <a:noFill/>
        </p:spPr>
        <p:txBody>
          <a:bodyPr wrap="square" rtlCol="0">
            <a:spAutoFit/>
          </a:bodyPr>
          <a:lstStyle/>
          <a:p>
            <a:pPr marL="800100" lvl="1" indent="-342900">
              <a:buFont typeface="Arial" panose="020B0604020202020204" pitchFamily="34" charset="0"/>
              <a:buChar char="•"/>
            </a:pPr>
            <a:endParaRPr lang="es-MX" sz="2400" dirty="0">
              <a:solidFill>
                <a:schemeClr val="accent6">
                  <a:lumMod val="50000"/>
                </a:schemeClr>
              </a:solidFill>
            </a:endParaRPr>
          </a:p>
          <a:p>
            <a:pPr marL="800100" lvl="1" indent="-342900">
              <a:buFont typeface="Arial" panose="020B0604020202020204" pitchFamily="34" charset="0"/>
              <a:buChar char="•"/>
            </a:pPr>
            <a:endParaRPr lang="es-MX" sz="2400" dirty="0">
              <a:solidFill>
                <a:schemeClr val="accent6">
                  <a:lumMod val="50000"/>
                </a:schemeClr>
              </a:solidFill>
            </a:endParaRPr>
          </a:p>
          <a:p>
            <a:pPr marL="800100" lvl="1" indent="-342900">
              <a:buFont typeface="Arial" panose="020B0604020202020204" pitchFamily="34" charset="0"/>
              <a:buChar char="•"/>
            </a:pPr>
            <a:endParaRPr lang="es-MX" sz="2400" dirty="0">
              <a:solidFill>
                <a:schemeClr val="accent6">
                  <a:lumMod val="50000"/>
                </a:schemeClr>
              </a:solidFill>
            </a:endParaRPr>
          </a:p>
          <a:p>
            <a:pPr marL="800100" lvl="1" indent="-342900">
              <a:buFont typeface="Arial" panose="020B0604020202020204" pitchFamily="34" charset="0"/>
              <a:buChar char="•"/>
            </a:pPr>
            <a:endParaRPr lang="es-MX" sz="2400" dirty="0">
              <a:solidFill>
                <a:schemeClr val="accent6">
                  <a:lumMod val="50000"/>
                </a:schemeClr>
              </a:solidFill>
            </a:endParaRPr>
          </a:p>
          <a:p>
            <a:pPr marL="800100" lvl="1" indent="-342900">
              <a:buFont typeface="Arial" panose="020B0604020202020204" pitchFamily="34" charset="0"/>
              <a:buChar char="•"/>
            </a:pPr>
            <a:endParaRPr lang="es-MX" sz="2400" dirty="0">
              <a:solidFill>
                <a:schemeClr val="accent6">
                  <a:lumMod val="50000"/>
                </a:schemeClr>
              </a:solidFill>
            </a:endParaRPr>
          </a:p>
          <a:p>
            <a:pPr lvl="1"/>
            <a:r>
              <a:rPr lang="es-MX" sz="2400" dirty="0">
                <a:solidFill>
                  <a:schemeClr val="accent6">
                    <a:lumMod val="50000"/>
                  </a:schemeClr>
                </a:solidFill>
              </a:rPr>
              <a:t> </a:t>
            </a:r>
          </a:p>
          <a:p>
            <a:endParaRPr lang="es-MX" sz="3200" b="1" dirty="0">
              <a:solidFill>
                <a:schemeClr val="accent6">
                  <a:lumMod val="50000"/>
                </a:schemeClr>
              </a:solidFill>
            </a:endParaRPr>
          </a:p>
        </p:txBody>
      </p:sp>
      <p:pic>
        <p:nvPicPr>
          <p:cNvPr id="6" name="Imagen 15">
            <a:extLst>
              <a:ext uri="{FF2B5EF4-FFF2-40B4-BE49-F238E27FC236}">
                <a16:creationId xmlns:a16="http://schemas.microsoft.com/office/drawing/2014/main" xmlns="" id="{7BB88167-0677-0915-21A5-35E211933019}"/>
              </a:ext>
            </a:extLst>
          </p:cNvPr>
          <p:cNvPicPr>
            <a:picLocks noChangeAspect="1"/>
          </p:cNvPicPr>
          <p:nvPr/>
        </p:nvPicPr>
        <p:blipFill>
          <a:blip r:embed="rId4"/>
          <a:stretch>
            <a:fillRect/>
          </a:stretch>
        </p:blipFill>
        <p:spPr>
          <a:xfrm>
            <a:off x="0" y="6174689"/>
            <a:ext cx="2277779" cy="738949"/>
          </a:xfrm>
          <a:prstGeom prst="rect">
            <a:avLst/>
          </a:prstGeom>
        </p:spPr>
      </p:pic>
      <p:graphicFrame>
        <p:nvGraphicFramePr>
          <p:cNvPr id="2" name="1 Tabla"/>
          <p:cNvGraphicFramePr>
            <a:graphicFrameLocks noGrp="1"/>
          </p:cNvGraphicFramePr>
          <p:nvPr>
            <p:extLst>
              <p:ext uri="{D42A27DB-BD31-4B8C-83A1-F6EECF244321}">
                <p14:modId xmlns:p14="http://schemas.microsoft.com/office/powerpoint/2010/main" val="2225599704"/>
              </p:ext>
            </p:extLst>
          </p:nvPr>
        </p:nvGraphicFramePr>
        <p:xfrm>
          <a:off x="633328" y="470353"/>
          <a:ext cx="10925344" cy="5930112"/>
        </p:xfrm>
        <a:graphic>
          <a:graphicData uri="http://schemas.openxmlformats.org/drawingml/2006/table">
            <a:tbl>
              <a:tblPr>
                <a:tableStyleId>{D113A9D2-9D6B-4929-AA2D-F23B5EE8CBE7}</a:tableStyleId>
              </a:tblPr>
              <a:tblGrid>
                <a:gridCol w="1932820">
                  <a:extLst>
                    <a:ext uri="{9D8B030D-6E8A-4147-A177-3AD203B41FA5}">
                      <a16:colId xmlns:a16="http://schemas.microsoft.com/office/drawing/2014/main" xmlns="" val="20000"/>
                    </a:ext>
                  </a:extLst>
                </a:gridCol>
                <a:gridCol w="1457806">
                  <a:extLst>
                    <a:ext uri="{9D8B030D-6E8A-4147-A177-3AD203B41FA5}">
                      <a16:colId xmlns:a16="http://schemas.microsoft.com/office/drawing/2014/main" xmlns="" val="20001"/>
                    </a:ext>
                  </a:extLst>
                </a:gridCol>
                <a:gridCol w="3603560">
                  <a:extLst>
                    <a:ext uri="{9D8B030D-6E8A-4147-A177-3AD203B41FA5}">
                      <a16:colId xmlns:a16="http://schemas.microsoft.com/office/drawing/2014/main" xmlns="" val="20002"/>
                    </a:ext>
                  </a:extLst>
                </a:gridCol>
                <a:gridCol w="2850088">
                  <a:extLst>
                    <a:ext uri="{9D8B030D-6E8A-4147-A177-3AD203B41FA5}">
                      <a16:colId xmlns:a16="http://schemas.microsoft.com/office/drawing/2014/main" xmlns="" val="20003"/>
                    </a:ext>
                  </a:extLst>
                </a:gridCol>
                <a:gridCol w="1081070">
                  <a:extLst>
                    <a:ext uri="{9D8B030D-6E8A-4147-A177-3AD203B41FA5}">
                      <a16:colId xmlns:a16="http://schemas.microsoft.com/office/drawing/2014/main" xmlns="" val="20004"/>
                    </a:ext>
                  </a:extLst>
                </a:gridCol>
              </a:tblGrid>
              <a:tr h="195348">
                <a:tc gridSpan="5">
                  <a:txBody>
                    <a:bodyPr/>
                    <a:lstStyle/>
                    <a:p>
                      <a:pPr algn="just" rtl="0" fontAlgn="base"/>
                      <a:r>
                        <a:rPr lang="es-ES" sz="1100" dirty="0">
                          <a:effectLst/>
                        </a:rPr>
                        <a:t> </a:t>
                      </a:r>
                    </a:p>
                    <a:p>
                      <a:pPr algn="ctr" rtl="0" fontAlgn="base"/>
                      <a:r>
                        <a:rPr lang="es-ES" sz="1100" dirty="0">
                          <a:effectLst/>
                        </a:rPr>
                        <a:t>PROGRAMACIÓN DE LA INTERVENCIÓN. VARIABLE INDEPENDIENTE </a:t>
                      </a:r>
                      <a:endParaRPr lang="es-ES" sz="1100" b="0" i="0" dirty="0">
                        <a:effectLst/>
                      </a:endParaRPr>
                    </a:p>
                  </a:txBody>
                  <a:tcPr marL="31531" marR="31531" marT="15766" marB="15766"/>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xmlns="" val="10000"/>
                  </a:ext>
                </a:extLst>
              </a:tr>
              <a:tr h="273487">
                <a:tc gridSpan="5">
                  <a:txBody>
                    <a:bodyPr/>
                    <a:lstStyle/>
                    <a:p>
                      <a:pPr algn="just" rtl="0" fontAlgn="base"/>
                      <a:r>
                        <a:rPr lang="es-ES" sz="1100">
                          <a:effectLst/>
                        </a:rPr>
                        <a:t>ÁREA DE INTERVENCIÓN: DEFICIENTE CONOCIMIENTO Y EXPERIENCIA </a:t>
                      </a:r>
                    </a:p>
                    <a:p>
                      <a:pPr algn="just" rtl="0" fontAlgn="base"/>
                      <a:r>
                        <a:rPr lang="es-ES" sz="1100">
                          <a:effectLst/>
                        </a:rPr>
                        <a:t>FINALIDAD DE INTERVENCIÓN: Aumentar el nivel formativo y la empleabilidad para el acceso al mercado laboral normalizado    </a:t>
                      </a:r>
                      <a:endParaRPr lang="es-ES" sz="1100" b="0" i="0">
                        <a:effectLst/>
                      </a:endParaRPr>
                    </a:p>
                  </a:txBody>
                  <a:tcPr marL="31531" marR="31531" marT="15766" marB="15766"/>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xmlns="" val="10001"/>
                  </a:ext>
                </a:extLst>
              </a:tr>
              <a:tr h="429766">
                <a:tc>
                  <a:txBody>
                    <a:bodyPr/>
                    <a:lstStyle/>
                    <a:p>
                      <a:pPr algn="just" rtl="0" fontAlgn="base"/>
                      <a:r>
                        <a:rPr lang="es-ES" sz="1100">
                          <a:effectLst/>
                        </a:rPr>
                        <a:t>Objetivos </a:t>
                      </a:r>
                      <a:endParaRPr lang="es-ES" sz="1100" b="0" i="0">
                        <a:effectLst/>
                      </a:endParaRPr>
                    </a:p>
                  </a:txBody>
                  <a:tcPr marL="31531" marR="31531" marT="15766" marB="15766"/>
                </a:tc>
                <a:tc>
                  <a:txBody>
                    <a:bodyPr/>
                    <a:lstStyle/>
                    <a:p>
                      <a:pPr algn="just" rtl="0" fontAlgn="base"/>
                      <a:r>
                        <a:rPr lang="es-ES" sz="1100">
                          <a:effectLst/>
                        </a:rPr>
                        <a:t>Unidad de Atención </a:t>
                      </a:r>
                      <a:endParaRPr lang="es-ES" sz="1100" b="0" i="0">
                        <a:effectLst/>
                      </a:endParaRPr>
                    </a:p>
                  </a:txBody>
                  <a:tcPr marL="31531" marR="31531" marT="15766" marB="15766"/>
                </a:tc>
                <a:tc>
                  <a:txBody>
                    <a:bodyPr/>
                    <a:lstStyle/>
                    <a:p>
                      <a:pPr algn="just" rtl="0" fontAlgn="base"/>
                      <a:r>
                        <a:rPr lang="es-ES" sz="1100">
                          <a:effectLst/>
                        </a:rPr>
                        <a:t>Actividades/Tareas </a:t>
                      </a:r>
                      <a:endParaRPr lang="es-ES" sz="1100" b="0" i="0">
                        <a:effectLst/>
                      </a:endParaRPr>
                    </a:p>
                  </a:txBody>
                  <a:tcPr marL="31531" marR="31531" marT="15766" marB="15766"/>
                </a:tc>
                <a:tc>
                  <a:txBody>
                    <a:bodyPr/>
                    <a:lstStyle/>
                    <a:p>
                      <a:pPr algn="just" rtl="0" fontAlgn="base"/>
                      <a:r>
                        <a:rPr lang="es-ES" sz="1100">
                          <a:effectLst/>
                        </a:rPr>
                        <a:t>Modelo/Técnica/Estrategia</a:t>
                      </a:r>
                      <a:r>
                        <a:rPr lang="es-ES" sz="1100" baseline="30000">
                          <a:effectLst/>
                        </a:rPr>
                        <a:t>2</a:t>
                      </a:r>
                      <a:r>
                        <a:rPr lang="es-ES" sz="1100">
                          <a:effectLst/>
                        </a:rPr>
                        <a:t> </a:t>
                      </a:r>
                      <a:endParaRPr lang="es-ES" sz="1100" b="0" i="0">
                        <a:effectLst/>
                      </a:endParaRPr>
                    </a:p>
                  </a:txBody>
                  <a:tcPr marL="31531" marR="31531" marT="15766" marB="15766"/>
                </a:tc>
                <a:tc>
                  <a:txBody>
                    <a:bodyPr/>
                    <a:lstStyle/>
                    <a:p>
                      <a:pPr algn="just" rtl="0" fontAlgn="base"/>
                      <a:r>
                        <a:rPr lang="es-ES" sz="1100">
                          <a:effectLst/>
                        </a:rPr>
                        <a:t>Calendario </a:t>
                      </a:r>
                    </a:p>
                    <a:p>
                      <a:pPr algn="just" rtl="0" fontAlgn="base"/>
                      <a:r>
                        <a:rPr lang="es-ES" sz="1100">
                          <a:effectLst/>
                        </a:rPr>
                        <a:t>y Lugar </a:t>
                      </a:r>
                      <a:endParaRPr lang="es-ES" sz="1100" b="0" i="0">
                        <a:effectLst/>
                      </a:endParaRPr>
                    </a:p>
                  </a:txBody>
                  <a:tcPr marL="31531" marR="31531" marT="15766" marB="15766"/>
                </a:tc>
                <a:extLst>
                  <a:ext uri="{0D108BD9-81ED-4DB2-BD59-A6C34878D82A}">
                    <a16:rowId xmlns:a16="http://schemas.microsoft.com/office/drawing/2014/main" xmlns="" val="10002"/>
                  </a:ext>
                </a:extLst>
              </a:tr>
              <a:tr h="1445575">
                <a:tc>
                  <a:txBody>
                    <a:bodyPr/>
                    <a:lstStyle/>
                    <a:p>
                      <a:pPr algn="just" rtl="0" fontAlgn="base"/>
                      <a:r>
                        <a:rPr lang="es-ES" sz="1100">
                          <a:effectLst/>
                        </a:rPr>
                        <a:t>Incrementar el nivel de conocimiento del español y la educación básica </a:t>
                      </a:r>
                      <a:endParaRPr lang="es-ES" sz="1100" b="0" i="0">
                        <a:effectLst/>
                      </a:endParaRPr>
                    </a:p>
                  </a:txBody>
                  <a:tcPr marL="31531" marR="31531" marT="15766" marB="15766"/>
                </a:tc>
                <a:tc>
                  <a:txBody>
                    <a:bodyPr/>
                    <a:lstStyle/>
                    <a:p>
                      <a:pPr algn="just" rtl="0" fontAlgn="base"/>
                      <a:r>
                        <a:rPr lang="es-ES" sz="1100" dirty="0">
                          <a:effectLst/>
                        </a:rPr>
                        <a:t>El usuario</a:t>
                      </a:r>
                      <a:endParaRPr lang="es-ES" sz="1100" b="0" i="0" dirty="0">
                        <a:effectLst/>
                      </a:endParaRPr>
                    </a:p>
                  </a:txBody>
                  <a:tcPr marL="31531" marR="31531" marT="15766" marB="15766"/>
                </a:tc>
                <a:tc>
                  <a:txBody>
                    <a:bodyPr/>
                    <a:lstStyle/>
                    <a:p>
                      <a:pPr algn="just" rtl="0" fontAlgn="base"/>
                      <a:r>
                        <a:rPr lang="es-ES" sz="1100">
                          <a:effectLst/>
                        </a:rPr>
                        <a:t>-Entrevista motivacional de apoyo e intervención. </a:t>
                      </a:r>
                    </a:p>
                    <a:p>
                      <a:pPr algn="just" rtl="0" fontAlgn="base"/>
                      <a:r>
                        <a:rPr lang="es-ES" sz="1100">
                          <a:effectLst/>
                        </a:rPr>
                        <a:t>-Selección con el usuario del recurso idóneo. </a:t>
                      </a:r>
                    </a:p>
                    <a:p>
                      <a:pPr algn="just" rtl="0" fontAlgn="base"/>
                      <a:r>
                        <a:rPr lang="es-ES" sz="1100">
                          <a:effectLst/>
                        </a:rPr>
                        <a:t>-Inscripción/coordinación recurso clases de español para extranjeros </a:t>
                      </a:r>
                    </a:p>
                    <a:p>
                      <a:pPr algn="just" rtl="0" fontAlgn="base"/>
                      <a:r>
                        <a:rPr lang="es-ES" sz="1100">
                          <a:effectLst/>
                        </a:rPr>
                        <a:t>-Entrevista de seguimiento y evaluación de los avances </a:t>
                      </a:r>
                    </a:p>
                    <a:p>
                      <a:pPr algn="just" rtl="0" fontAlgn="base"/>
                      <a:r>
                        <a:rPr lang="es-ES" sz="1100">
                          <a:effectLst/>
                        </a:rPr>
                        <a:t>-Inscripción/Coordinación recurso de Educación Secundaria para Adultos  </a:t>
                      </a:r>
                    </a:p>
                    <a:p>
                      <a:pPr algn="just" rtl="0" fontAlgn="base"/>
                      <a:r>
                        <a:rPr lang="es-ES" sz="1100">
                          <a:effectLst/>
                        </a:rPr>
                        <a:t>- Seguimiento de los avances </a:t>
                      </a:r>
                      <a:endParaRPr lang="es-ES" sz="1100" b="0" i="0">
                        <a:effectLst/>
                      </a:endParaRPr>
                    </a:p>
                  </a:txBody>
                  <a:tcPr marL="31531" marR="31531" marT="15766" marB="15766"/>
                </a:tc>
                <a:tc>
                  <a:txBody>
                    <a:bodyPr/>
                    <a:lstStyle/>
                    <a:p>
                      <a:pPr algn="just" rtl="0" fontAlgn="base"/>
                      <a:r>
                        <a:rPr lang="es-ES" sz="1100">
                          <a:effectLst/>
                        </a:rPr>
                        <a:t>-Modelo: Gestor de Casos y Participativo o centrado en la tarea </a:t>
                      </a:r>
                    </a:p>
                    <a:p>
                      <a:pPr algn="just" rtl="0" fontAlgn="base"/>
                      <a:r>
                        <a:rPr lang="es-ES" sz="1100">
                          <a:effectLst/>
                        </a:rPr>
                        <a:t>-Técnicas: Entrevista, coordinación, seguimiento, evaluación de todo el proceso </a:t>
                      </a:r>
                    </a:p>
                    <a:p>
                      <a:pPr algn="just" rtl="0" fontAlgn="base"/>
                      <a:r>
                        <a:rPr lang="es-ES" sz="1100">
                          <a:effectLst/>
                        </a:rPr>
                        <a:t>-Estrategia: Intervención con clientes en la capacitación y uso de recursos; Apoyo profesional durante todo el proceso y acompañamiento </a:t>
                      </a:r>
                      <a:endParaRPr lang="es-ES" sz="1100" b="0" i="0">
                        <a:effectLst/>
                      </a:endParaRPr>
                    </a:p>
                  </a:txBody>
                  <a:tcPr marL="31531" marR="31531" marT="15766" marB="15766"/>
                </a:tc>
                <a:tc>
                  <a:txBody>
                    <a:bodyPr/>
                    <a:lstStyle/>
                    <a:p>
                      <a:pPr algn="just" rtl="0" fontAlgn="base"/>
                      <a:r>
                        <a:rPr lang="es-ES" sz="1100" dirty="0">
                          <a:effectLst/>
                        </a:rPr>
                        <a:t> </a:t>
                      </a:r>
                      <a:endParaRPr lang="es-ES" sz="1100" b="0" i="0" dirty="0">
                        <a:effectLst/>
                        <a:latin typeface="Arial"/>
                      </a:endParaRPr>
                    </a:p>
                  </a:txBody>
                  <a:tcPr marL="31531" marR="31531" marT="15766" marB="15766"/>
                </a:tc>
                <a:extLst>
                  <a:ext uri="{0D108BD9-81ED-4DB2-BD59-A6C34878D82A}">
                    <a16:rowId xmlns:a16="http://schemas.microsoft.com/office/drawing/2014/main" xmlns="" val="10003"/>
                  </a:ext>
                </a:extLst>
              </a:tr>
              <a:tr h="1445575">
                <a:tc>
                  <a:txBody>
                    <a:bodyPr/>
                    <a:lstStyle/>
                    <a:p>
                      <a:pPr algn="just" rtl="0" fontAlgn="base"/>
                      <a:r>
                        <a:rPr lang="es-ES" sz="1100">
                          <a:effectLst/>
                        </a:rPr>
                        <a:t>Mejorar las habilidades sociolaborales para la búsqueda activa de empleo </a:t>
                      </a:r>
                      <a:endParaRPr lang="es-ES" sz="1100" b="0" i="0">
                        <a:effectLst/>
                      </a:endParaRPr>
                    </a:p>
                  </a:txBody>
                  <a:tcPr marL="31531" marR="31531" marT="15766" marB="15766"/>
                </a:tc>
                <a:tc>
                  <a:txBody>
                    <a:bodyPr/>
                    <a:lstStyle/>
                    <a:p>
                      <a:pPr algn="just" rtl="0" fontAlgn="base"/>
                      <a:r>
                        <a:rPr lang="es-ES" sz="1100" dirty="0">
                          <a:effectLst/>
                        </a:rPr>
                        <a:t>El usuario</a:t>
                      </a:r>
                      <a:endParaRPr lang="es-ES" sz="1100" b="0" i="0" dirty="0">
                        <a:effectLst/>
                      </a:endParaRPr>
                    </a:p>
                  </a:txBody>
                  <a:tcPr marL="31531" marR="31531" marT="15766" marB="15766"/>
                </a:tc>
                <a:tc>
                  <a:txBody>
                    <a:bodyPr/>
                    <a:lstStyle/>
                    <a:p>
                      <a:pPr algn="just" rtl="0" fontAlgn="base"/>
                      <a:r>
                        <a:rPr lang="es-ES" sz="1100" dirty="0">
                          <a:effectLst/>
                        </a:rPr>
                        <a:t>-Búsqueda de un recurso de inserción socio-laboral y selección con el usuario del recurso más adecuado </a:t>
                      </a:r>
                    </a:p>
                    <a:p>
                      <a:pPr algn="just" rtl="0" fontAlgn="base"/>
                      <a:r>
                        <a:rPr lang="es-ES" sz="1100" dirty="0">
                          <a:effectLst/>
                        </a:rPr>
                        <a:t>-Derivación área laboral </a:t>
                      </a:r>
                    </a:p>
                    <a:p>
                      <a:pPr algn="just" rtl="0" fontAlgn="base"/>
                      <a:r>
                        <a:rPr lang="es-ES" sz="1100" dirty="0">
                          <a:effectLst/>
                        </a:rPr>
                        <a:t>-Taller búsqueda activa de empleo </a:t>
                      </a:r>
                    </a:p>
                    <a:p>
                      <a:pPr algn="just" rtl="0" fontAlgn="base"/>
                      <a:r>
                        <a:rPr lang="es-ES" sz="1100" dirty="0">
                          <a:effectLst/>
                        </a:rPr>
                        <a:t>-Comienzo del itinerario de inserción socio-laboral </a:t>
                      </a:r>
                    </a:p>
                    <a:p>
                      <a:pPr algn="just" rtl="0" fontAlgn="base"/>
                      <a:r>
                        <a:rPr lang="es-ES" sz="1100" dirty="0">
                          <a:effectLst/>
                        </a:rPr>
                        <a:t>- Entrevista de seguimiento y avances obtenidos </a:t>
                      </a:r>
                    </a:p>
                    <a:p>
                      <a:pPr algn="just" rtl="0" fontAlgn="base"/>
                      <a:r>
                        <a:rPr lang="es-ES" sz="1100" dirty="0">
                          <a:effectLst/>
                        </a:rPr>
                        <a:t> </a:t>
                      </a:r>
                      <a:endParaRPr lang="es-ES" sz="1100" b="0" i="0" dirty="0">
                        <a:effectLst/>
                      </a:endParaRPr>
                    </a:p>
                  </a:txBody>
                  <a:tcPr marL="31531" marR="31531" marT="15766" marB="15766"/>
                </a:tc>
                <a:tc>
                  <a:txBody>
                    <a:bodyPr/>
                    <a:lstStyle/>
                    <a:p>
                      <a:pPr algn="just" rtl="0" fontAlgn="base"/>
                      <a:r>
                        <a:rPr lang="es-ES" sz="1100">
                          <a:effectLst/>
                        </a:rPr>
                        <a:t>-Modelo: Gestor de Casos y Participativo o centrado en la tarea </a:t>
                      </a:r>
                    </a:p>
                    <a:p>
                      <a:pPr algn="just" rtl="0" fontAlgn="base"/>
                      <a:r>
                        <a:rPr lang="es-ES" sz="1100">
                          <a:effectLst/>
                        </a:rPr>
                        <a:t>-Técnicas: Entrevista, coordinación, seguimiento, evaluación de todo el proceso </a:t>
                      </a:r>
                    </a:p>
                    <a:p>
                      <a:pPr algn="just" rtl="0" fontAlgn="base"/>
                      <a:r>
                        <a:rPr lang="es-ES" sz="1100">
                          <a:effectLst/>
                        </a:rPr>
                        <a:t>-Estrategia: Intervención con clientes en la capacitación y uso de recursos; Apoyo profesional durante todo el proceso y acompañamiento </a:t>
                      </a:r>
                      <a:endParaRPr lang="es-ES" sz="1100" b="0" i="0">
                        <a:effectLst/>
                      </a:endParaRPr>
                    </a:p>
                  </a:txBody>
                  <a:tcPr marL="31531" marR="31531" marT="15766" marB="15766"/>
                </a:tc>
                <a:tc>
                  <a:txBody>
                    <a:bodyPr/>
                    <a:lstStyle/>
                    <a:p>
                      <a:pPr algn="just" rtl="0" fontAlgn="base"/>
                      <a:r>
                        <a:rPr lang="es-ES" sz="1100">
                          <a:effectLst/>
                        </a:rPr>
                        <a:t> </a:t>
                      </a:r>
                      <a:endParaRPr lang="es-ES" sz="1100" b="0" i="0">
                        <a:effectLst/>
                        <a:latin typeface="Arial"/>
                      </a:endParaRPr>
                    </a:p>
                  </a:txBody>
                  <a:tcPr marL="31531" marR="31531" marT="15766" marB="15766"/>
                </a:tc>
                <a:extLst>
                  <a:ext uri="{0D108BD9-81ED-4DB2-BD59-A6C34878D82A}">
                    <a16:rowId xmlns:a16="http://schemas.microsoft.com/office/drawing/2014/main" xmlns="" val="10004"/>
                  </a:ext>
                </a:extLst>
              </a:tr>
              <a:tr h="1601854">
                <a:tc>
                  <a:txBody>
                    <a:bodyPr/>
                    <a:lstStyle/>
                    <a:p>
                      <a:pPr algn="just" rtl="0" fontAlgn="base"/>
                      <a:r>
                        <a:rPr lang="es-ES" sz="1100" dirty="0">
                          <a:effectLst/>
                        </a:rPr>
                        <a:t>Conseguir una situación de regularidad administrativa para el usuario </a:t>
                      </a:r>
                      <a:endParaRPr lang="es-ES" sz="1100" b="0" i="0" dirty="0">
                        <a:effectLst/>
                      </a:endParaRPr>
                    </a:p>
                  </a:txBody>
                  <a:tcPr marL="31531" marR="31531" marT="15766" marB="15766"/>
                </a:tc>
                <a:tc>
                  <a:txBody>
                    <a:bodyPr/>
                    <a:lstStyle/>
                    <a:p>
                      <a:pPr algn="just" rtl="0" fontAlgn="base"/>
                      <a:r>
                        <a:rPr lang="es-ES" sz="1100" dirty="0">
                          <a:effectLst/>
                        </a:rPr>
                        <a:t>El usuario </a:t>
                      </a:r>
                      <a:endParaRPr lang="es-ES" sz="1100" b="0" i="0" dirty="0">
                        <a:effectLst/>
                      </a:endParaRPr>
                    </a:p>
                  </a:txBody>
                  <a:tcPr marL="31531" marR="31531" marT="15766" marB="15766"/>
                </a:tc>
                <a:tc>
                  <a:txBody>
                    <a:bodyPr/>
                    <a:lstStyle/>
                    <a:p>
                      <a:pPr algn="just" rtl="0" fontAlgn="base"/>
                      <a:r>
                        <a:rPr lang="es-ES" sz="1100" dirty="0">
                          <a:effectLst/>
                        </a:rPr>
                        <a:t>- Entrevista informativa asesor legal </a:t>
                      </a:r>
                    </a:p>
                    <a:p>
                      <a:pPr algn="just" rtl="0" fontAlgn="base"/>
                      <a:r>
                        <a:rPr lang="es-ES" sz="1100" dirty="0">
                          <a:effectLst/>
                        </a:rPr>
                        <a:t>-Asesoramiento legal en extranjería </a:t>
                      </a:r>
                    </a:p>
                    <a:p>
                      <a:pPr algn="just" rtl="0" fontAlgn="base"/>
                      <a:r>
                        <a:rPr lang="es-ES" sz="1100" dirty="0">
                          <a:effectLst/>
                        </a:rPr>
                        <a:t>-Acompañamiento en el proceso de empadronamiento </a:t>
                      </a:r>
                    </a:p>
                    <a:p>
                      <a:pPr algn="just" rtl="0" fontAlgn="base"/>
                      <a:r>
                        <a:rPr lang="es-ES" sz="1100" dirty="0">
                          <a:effectLst/>
                        </a:rPr>
                        <a:t>-Tramitación de la documentación necesaria (certificado de arraigo, antecedentes penales…) </a:t>
                      </a:r>
                    </a:p>
                    <a:p>
                      <a:pPr algn="just" rtl="0" fontAlgn="base"/>
                      <a:r>
                        <a:rPr lang="es-ES" sz="1100" dirty="0">
                          <a:effectLst/>
                        </a:rPr>
                        <a:t>-Coordinación con los profesionales del área legal y solicitud de documentos </a:t>
                      </a:r>
                    </a:p>
                    <a:p>
                      <a:pPr algn="just" rtl="0" fontAlgn="base"/>
                      <a:r>
                        <a:rPr lang="es-ES" sz="1100" dirty="0">
                          <a:effectLst/>
                        </a:rPr>
                        <a:t>-Asesoramiento en el proceso de solicitud de Protección Internacional </a:t>
                      </a:r>
                    </a:p>
                    <a:p>
                      <a:pPr algn="just" rtl="0" fontAlgn="base"/>
                      <a:r>
                        <a:rPr lang="es-ES" sz="1100" dirty="0">
                          <a:effectLst/>
                        </a:rPr>
                        <a:t>-Seguimiento periódico de los avances y los trámites necesarios. </a:t>
                      </a:r>
                      <a:endParaRPr lang="es-ES" sz="1100" b="0" i="0" dirty="0">
                        <a:effectLst/>
                      </a:endParaRPr>
                    </a:p>
                  </a:txBody>
                  <a:tcPr marL="31531" marR="31531" marT="15766" marB="15766"/>
                </a:tc>
                <a:tc>
                  <a:txBody>
                    <a:bodyPr/>
                    <a:lstStyle/>
                    <a:p>
                      <a:pPr algn="just" rtl="0" fontAlgn="base"/>
                      <a:r>
                        <a:rPr lang="es-ES" sz="1100">
                          <a:effectLst/>
                        </a:rPr>
                        <a:t>-Modelo: Gestor de Casos  </a:t>
                      </a:r>
                    </a:p>
                    <a:p>
                      <a:pPr algn="just" rtl="0" fontAlgn="base"/>
                      <a:r>
                        <a:rPr lang="es-ES" sz="1100">
                          <a:effectLst/>
                        </a:rPr>
                        <a:t> </a:t>
                      </a:r>
                    </a:p>
                    <a:p>
                      <a:pPr algn="just" rtl="0" fontAlgn="base"/>
                      <a:r>
                        <a:rPr lang="es-ES" sz="1100">
                          <a:effectLst/>
                        </a:rPr>
                        <a:t>Técnicas: Entrevista, coordinación, seguimiento, evaluación de todo el proceso </a:t>
                      </a:r>
                    </a:p>
                    <a:p>
                      <a:pPr algn="just" rtl="0" fontAlgn="base"/>
                      <a:r>
                        <a:rPr lang="es-ES" sz="1100">
                          <a:effectLst/>
                        </a:rPr>
                        <a:t> </a:t>
                      </a:r>
                    </a:p>
                    <a:p>
                      <a:pPr algn="just" rtl="0" fontAlgn="base"/>
                      <a:r>
                        <a:rPr lang="es-ES" sz="1100">
                          <a:effectLst/>
                        </a:rPr>
                        <a:t>-Estrategia: Apoyo profesional durante todo el proceso y acompañamiento </a:t>
                      </a:r>
                      <a:endParaRPr lang="es-ES" sz="1100" b="0" i="0">
                        <a:effectLst/>
                      </a:endParaRPr>
                    </a:p>
                  </a:txBody>
                  <a:tcPr marL="31531" marR="31531" marT="15766" marB="15766"/>
                </a:tc>
                <a:tc>
                  <a:txBody>
                    <a:bodyPr/>
                    <a:lstStyle/>
                    <a:p>
                      <a:pPr algn="just" rtl="0" fontAlgn="base"/>
                      <a:r>
                        <a:rPr lang="es-ES" sz="1100" dirty="0">
                          <a:effectLst/>
                        </a:rPr>
                        <a:t> </a:t>
                      </a:r>
                      <a:endParaRPr lang="es-ES" sz="1100" b="0" i="0" dirty="0">
                        <a:effectLst/>
                        <a:latin typeface="Arial"/>
                      </a:endParaRPr>
                    </a:p>
                  </a:txBody>
                  <a:tcPr marL="31531" marR="31531" marT="15766" marB="15766"/>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257400739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C501C130-9A17-DB4B-AB79-D64739A7C79C}"/>
              </a:ext>
            </a:extLst>
          </p:cNvPr>
          <p:cNvPicPr>
            <a:picLocks noChangeAspect="1"/>
          </p:cNvPicPr>
          <p:nvPr/>
        </p:nvPicPr>
        <p:blipFill>
          <a:blip r:embed="rId2"/>
          <a:stretch>
            <a:fillRect/>
          </a:stretch>
        </p:blipFill>
        <p:spPr>
          <a:xfrm>
            <a:off x="0" y="0"/>
            <a:ext cx="1600200" cy="1485900"/>
          </a:xfrm>
          <a:prstGeom prst="rect">
            <a:avLst/>
          </a:prstGeom>
        </p:spPr>
      </p:pic>
      <p:pic>
        <p:nvPicPr>
          <p:cNvPr id="16" name="Picture 15">
            <a:extLst>
              <a:ext uri="{FF2B5EF4-FFF2-40B4-BE49-F238E27FC236}">
                <a16:creationId xmlns:a16="http://schemas.microsoft.com/office/drawing/2014/main" xmlns="" id="{658594C3-EB63-B642-A682-81EA4F105A1D}"/>
              </a:ext>
            </a:extLst>
          </p:cNvPr>
          <p:cNvPicPr>
            <a:picLocks noChangeAspect="1"/>
          </p:cNvPicPr>
          <p:nvPr/>
        </p:nvPicPr>
        <p:blipFill>
          <a:blip r:embed="rId3"/>
          <a:stretch>
            <a:fillRect/>
          </a:stretch>
        </p:blipFill>
        <p:spPr>
          <a:xfrm>
            <a:off x="0" y="6215088"/>
            <a:ext cx="12192000" cy="658152"/>
          </a:xfrm>
          <a:prstGeom prst="rect">
            <a:avLst/>
          </a:prstGeom>
        </p:spPr>
      </p:pic>
      <p:sp>
        <p:nvSpPr>
          <p:cNvPr id="9" name="CuadroTexto 8">
            <a:extLst>
              <a:ext uri="{FF2B5EF4-FFF2-40B4-BE49-F238E27FC236}">
                <a16:creationId xmlns:a16="http://schemas.microsoft.com/office/drawing/2014/main" xmlns="" id="{E3508547-F1D6-758C-E599-20AF04F2A158}"/>
              </a:ext>
            </a:extLst>
          </p:cNvPr>
          <p:cNvSpPr txBox="1"/>
          <p:nvPr/>
        </p:nvSpPr>
        <p:spPr>
          <a:xfrm>
            <a:off x="1146448" y="311064"/>
            <a:ext cx="10267121" cy="1323439"/>
          </a:xfrm>
          <a:prstGeom prst="rect">
            <a:avLst/>
          </a:prstGeom>
          <a:noFill/>
        </p:spPr>
        <p:txBody>
          <a:bodyPr wrap="square" rtlCol="0">
            <a:spAutoFit/>
          </a:bodyPr>
          <a:lstStyle/>
          <a:p>
            <a:r>
              <a:rPr lang="es-MX" sz="2400" b="1" dirty="0">
                <a:solidFill>
                  <a:schemeClr val="accent6">
                    <a:lumMod val="50000"/>
                  </a:schemeClr>
                </a:solidFill>
              </a:rPr>
              <a:t>5. Evaluación</a:t>
            </a:r>
          </a:p>
          <a:p>
            <a:r>
              <a:rPr lang="es-ES" sz="2400" dirty="0">
                <a:solidFill>
                  <a:srgbClr val="000000"/>
                </a:solidFill>
                <a:latin typeface="Arial"/>
              </a:rPr>
              <a:t>REGISTRO DE EVALUACIÓN DE LA EFICACIA POR OBJETIVOS </a:t>
            </a:r>
            <a:endParaRPr lang="es-MX" sz="2400" b="1" dirty="0">
              <a:solidFill>
                <a:schemeClr val="accent6">
                  <a:lumMod val="50000"/>
                </a:schemeClr>
              </a:solidFill>
            </a:endParaRPr>
          </a:p>
          <a:p>
            <a:endParaRPr lang="es-MX" sz="3200" b="1" dirty="0">
              <a:solidFill>
                <a:schemeClr val="accent6">
                  <a:lumMod val="50000"/>
                </a:schemeClr>
              </a:solidFill>
            </a:endParaRPr>
          </a:p>
        </p:txBody>
      </p:sp>
      <p:sp>
        <p:nvSpPr>
          <p:cNvPr id="3" name="2 Rectángulo"/>
          <p:cNvSpPr/>
          <p:nvPr/>
        </p:nvSpPr>
        <p:spPr>
          <a:xfrm>
            <a:off x="800100" y="1184995"/>
            <a:ext cx="9935936" cy="276999"/>
          </a:xfrm>
          <a:prstGeom prst="rect">
            <a:avLst/>
          </a:prstGeom>
        </p:spPr>
        <p:txBody>
          <a:bodyPr wrap="square">
            <a:spAutoFit/>
          </a:bodyPr>
          <a:lstStyle/>
          <a:p>
            <a:pPr algn="just" fontAlgn="base"/>
            <a:r>
              <a:rPr lang="es-ES" sz="1200" dirty="0">
                <a:solidFill>
                  <a:srgbClr val="000000"/>
                </a:solidFill>
                <a:latin typeface="Arial"/>
              </a:rPr>
              <a:t>1 - Mucho peor de lo esperado. 2 - Peor de lo esperado. 3 - Resultado esperado. 4 - Mejor de lo esperado. 5 - Mucho mejor de lo esperado. </a:t>
            </a:r>
            <a:endParaRPr lang="es-ES" sz="1200" b="0" i="0" dirty="0">
              <a:solidFill>
                <a:srgbClr val="000000"/>
              </a:solidFill>
              <a:effectLst/>
              <a:latin typeface="Segoe UI"/>
            </a:endParaRPr>
          </a:p>
        </p:txBody>
      </p:sp>
      <p:graphicFrame>
        <p:nvGraphicFramePr>
          <p:cNvPr id="4" name="3 Tabla"/>
          <p:cNvGraphicFramePr>
            <a:graphicFrameLocks noGrp="1"/>
          </p:cNvGraphicFramePr>
          <p:nvPr>
            <p:extLst>
              <p:ext uri="{D42A27DB-BD31-4B8C-83A1-F6EECF244321}">
                <p14:modId xmlns:p14="http://schemas.microsoft.com/office/powerpoint/2010/main" val="1444144265"/>
              </p:ext>
            </p:extLst>
          </p:nvPr>
        </p:nvGraphicFramePr>
        <p:xfrm>
          <a:off x="800100" y="1526299"/>
          <a:ext cx="9935935" cy="4853115"/>
        </p:xfrm>
        <a:graphic>
          <a:graphicData uri="http://schemas.openxmlformats.org/drawingml/2006/table">
            <a:tbl>
              <a:tblPr/>
              <a:tblGrid>
                <a:gridCol w="1963027">
                  <a:extLst>
                    <a:ext uri="{9D8B030D-6E8A-4147-A177-3AD203B41FA5}">
                      <a16:colId xmlns:a16="http://schemas.microsoft.com/office/drawing/2014/main" xmlns="" val="20000"/>
                    </a:ext>
                  </a:extLst>
                </a:gridCol>
                <a:gridCol w="5843779">
                  <a:extLst>
                    <a:ext uri="{9D8B030D-6E8A-4147-A177-3AD203B41FA5}">
                      <a16:colId xmlns:a16="http://schemas.microsoft.com/office/drawing/2014/main" xmlns="" val="20001"/>
                    </a:ext>
                  </a:extLst>
                </a:gridCol>
                <a:gridCol w="2129129">
                  <a:extLst>
                    <a:ext uri="{9D8B030D-6E8A-4147-A177-3AD203B41FA5}">
                      <a16:colId xmlns:a16="http://schemas.microsoft.com/office/drawing/2014/main" xmlns="" val="20002"/>
                    </a:ext>
                  </a:extLst>
                </a:gridCol>
              </a:tblGrid>
              <a:tr h="148341">
                <a:tc>
                  <a:txBody>
                    <a:bodyPr/>
                    <a:lstStyle/>
                    <a:p>
                      <a:pPr algn="ctr" rtl="0" fontAlgn="base"/>
                      <a:r>
                        <a:rPr lang="es-ES" sz="1100" b="1" i="0" dirty="0">
                          <a:effectLst/>
                          <a:latin typeface="Arial"/>
                        </a:rPr>
                        <a:t> </a:t>
                      </a:r>
                    </a:p>
                  </a:txBody>
                  <a:tcPr marL="49447" marR="49447" marT="24724" marB="2472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fontAlgn="base"/>
                      <a:r>
                        <a:rPr lang="es-ES" sz="1100" b="1" i="0">
                          <a:effectLst/>
                          <a:latin typeface="Arial"/>
                        </a:rPr>
                        <a:t> </a:t>
                      </a:r>
                    </a:p>
                  </a:txBody>
                  <a:tcPr marL="49447" marR="49447" marT="24724" marB="2472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fontAlgn="base"/>
                      <a:r>
                        <a:rPr lang="es-ES" sz="1100" b="1" i="0">
                          <a:effectLst/>
                          <a:latin typeface="Arial"/>
                        </a:rPr>
                        <a:t> </a:t>
                      </a:r>
                    </a:p>
                  </a:txBody>
                  <a:tcPr marL="49447" marR="49447" marT="24724" marB="2472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247235">
                <a:tc>
                  <a:txBody>
                    <a:bodyPr/>
                    <a:lstStyle/>
                    <a:p>
                      <a:pPr algn="ctr" rtl="0" fontAlgn="base"/>
                      <a:r>
                        <a:rPr lang="es-ES" sz="1100" b="1" i="0">
                          <a:effectLst/>
                          <a:latin typeface="Arial"/>
                        </a:rPr>
                        <a:t>Objetivo</a:t>
                      </a:r>
                      <a:r>
                        <a:rPr lang="es-ES" sz="1100" b="0" i="0">
                          <a:effectLst/>
                          <a:latin typeface="Arial"/>
                        </a:rPr>
                        <a:t> </a:t>
                      </a:r>
                      <a:endParaRPr lang="es-ES" sz="1100" b="0" i="0">
                        <a:effectLst/>
                      </a:endParaRPr>
                    </a:p>
                  </a:txBody>
                  <a:tcPr marL="49447" marR="49447" marT="24724" marB="2472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fontAlgn="base"/>
                      <a:r>
                        <a:rPr lang="es-ES" sz="1100" b="1" i="0">
                          <a:effectLst/>
                          <a:latin typeface="Arial"/>
                        </a:rPr>
                        <a:t>Indicadores de resultado esperado</a:t>
                      </a:r>
                      <a:r>
                        <a:rPr lang="es-ES" sz="1100" b="0" i="0">
                          <a:effectLst/>
                          <a:latin typeface="Arial"/>
                        </a:rPr>
                        <a:t> </a:t>
                      </a:r>
                      <a:endParaRPr lang="es-ES" sz="1100" b="0" i="0">
                        <a:effectLst/>
                      </a:endParaRPr>
                    </a:p>
                  </a:txBody>
                  <a:tcPr marL="49447" marR="49447" marT="24724" marB="2472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fontAlgn="base"/>
                      <a:r>
                        <a:rPr lang="es-ES" sz="1100" b="1" i="0">
                          <a:effectLst/>
                          <a:latin typeface="Arial"/>
                        </a:rPr>
                        <a:t>Puntuación escala</a:t>
                      </a:r>
                      <a:r>
                        <a:rPr lang="es-ES" sz="1100" b="0" i="0">
                          <a:effectLst/>
                          <a:latin typeface="Arial"/>
                        </a:rPr>
                        <a:t> </a:t>
                      </a:r>
                      <a:endParaRPr lang="es-ES" sz="1100" b="0" i="0">
                        <a:effectLst/>
                      </a:endParaRPr>
                    </a:p>
                  </a:txBody>
                  <a:tcPr marL="49447" marR="49447" marT="24724" marB="2472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1236176">
                <a:tc>
                  <a:txBody>
                    <a:bodyPr/>
                    <a:lstStyle/>
                    <a:p>
                      <a:pPr algn="ctr" rtl="0" fontAlgn="base"/>
                      <a:r>
                        <a:rPr lang="es-ES" sz="1100" b="0" i="0">
                          <a:effectLst/>
                          <a:latin typeface="Arial"/>
                        </a:rPr>
                        <a:t>Incrementar el nivel de conocimiento del español y la educación básica </a:t>
                      </a:r>
                      <a:endParaRPr lang="es-ES" sz="1100" b="0" i="0">
                        <a:effectLst/>
                      </a:endParaRPr>
                    </a:p>
                  </a:txBody>
                  <a:tcPr marL="49447" marR="49447" marT="24724" marB="2472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fontAlgn="base"/>
                      <a:r>
                        <a:rPr lang="es-ES" sz="1100" b="1" i="0" dirty="0">
                          <a:effectLst/>
                          <a:latin typeface="Arial"/>
                        </a:rPr>
                        <a:t>1.</a:t>
                      </a:r>
                      <a:r>
                        <a:rPr lang="es-ES" sz="1100" b="0" i="0" dirty="0">
                          <a:effectLst/>
                          <a:latin typeface="Arial"/>
                        </a:rPr>
                        <a:t> Se niega a tener ningún contacto con todo lo relacionado con el idioma español. </a:t>
                      </a:r>
                      <a:endParaRPr lang="es-ES" sz="1100" b="0" i="0" dirty="0">
                        <a:effectLst/>
                      </a:endParaRPr>
                    </a:p>
                    <a:p>
                      <a:pPr algn="l" rtl="0" fontAlgn="base"/>
                      <a:r>
                        <a:rPr lang="es-ES" sz="1100" b="1" i="0" dirty="0">
                          <a:effectLst/>
                          <a:latin typeface="Arial"/>
                        </a:rPr>
                        <a:t>2.</a:t>
                      </a:r>
                      <a:r>
                        <a:rPr lang="es-ES" sz="1100" b="0" i="0" dirty="0">
                          <a:effectLst/>
                          <a:latin typeface="Arial"/>
                        </a:rPr>
                        <a:t> Acepta iniciar las clases de español, pero no quiere obtener el título de educación secundaria para adultos. </a:t>
                      </a:r>
                      <a:endParaRPr lang="es-ES" sz="1100" b="0" i="0" dirty="0">
                        <a:effectLst/>
                      </a:endParaRPr>
                    </a:p>
                    <a:p>
                      <a:pPr algn="l" rtl="0" fontAlgn="base"/>
                      <a:r>
                        <a:rPr lang="es-ES" sz="1100" b="1" i="0" dirty="0">
                          <a:effectLst/>
                          <a:latin typeface="Arial"/>
                        </a:rPr>
                        <a:t>3.</a:t>
                      </a:r>
                      <a:r>
                        <a:rPr lang="es-ES" sz="1100" b="0" i="0" dirty="0">
                          <a:effectLst/>
                          <a:latin typeface="Arial"/>
                        </a:rPr>
                        <a:t> Adquiere competencias lingüísticas básicas que le permiten relacionarse, pero no le permiten iniciar estudios de adultos todavía. </a:t>
                      </a:r>
                      <a:endParaRPr lang="es-ES" sz="1100" b="0" i="0" dirty="0">
                        <a:effectLst/>
                      </a:endParaRPr>
                    </a:p>
                    <a:p>
                      <a:pPr algn="l" rtl="0" fontAlgn="base"/>
                      <a:r>
                        <a:rPr lang="es-ES" sz="1100" b="1" i="0" dirty="0">
                          <a:effectLst/>
                          <a:latin typeface="Arial"/>
                        </a:rPr>
                        <a:t>4.</a:t>
                      </a:r>
                      <a:r>
                        <a:rPr lang="es-ES" sz="1100" b="0" i="0" dirty="0">
                          <a:effectLst/>
                          <a:latin typeface="Arial"/>
                        </a:rPr>
                        <a:t> Tiene competencias lingüísticas adecuadas y comienza con las clases de educación secundaria </a:t>
                      </a:r>
                      <a:endParaRPr lang="es-ES" sz="1100" b="0" i="0" dirty="0">
                        <a:effectLst/>
                      </a:endParaRPr>
                    </a:p>
                    <a:p>
                      <a:pPr algn="l" rtl="0" fontAlgn="base"/>
                      <a:r>
                        <a:rPr lang="es-ES" sz="1100" b="1" i="0" dirty="0">
                          <a:effectLst/>
                          <a:latin typeface="Arial"/>
                        </a:rPr>
                        <a:t>5.</a:t>
                      </a:r>
                      <a:r>
                        <a:rPr lang="es-ES" sz="1100" b="0" i="0" dirty="0">
                          <a:effectLst/>
                          <a:latin typeface="Arial"/>
                        </a:rPr>
                        <a:t> Obtiene el título de Educación Secundaria de Adultos </a:t>
                      </a:r>
                      <a:endParaRPr lang="es-ES" sz="1100" b="0" i="0" dirty="0">
                        <a:effectLst/>
                      </a:endParaRPr>
                    </a:p>
                  </a:txBody>
                  <a:tcPr marL="49447" marR="49447" marT="24724" marB="2472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fontAlgn="base"/>
                      <a:r>
                        <a:rPr lang="es-ES" sz="1100" b="0" i="0">
                          <a:effectLst/>
                          <a:latin typeface="Arial"/>
                        </a:rPr>
                        <a:t> </a:t>
                      </a:r>
                    </a:p>
                    <a:p>
                      <a:pPr algn="ctr" rtl="0" fontAlgn="base"/>
                      <a:r>
                        <a:rPr lang="es-ES" sz="1100" b="0" i="0">
                          <a:effectLst/>
                          <a:latin typeface="Arial"/>
                        </a:rPr>
                        <a:t> </a:t>
                      </a:r>
                      <a:endParaRPr lang="es-ES" sz="1100" b="0" i="0">
                        <a:effectLst/>
                      </a:endParaRPr>
                    </a:p>
                    <a:p>
                      <a:pPr algn="ctr" rtl="0" fontAlgn="base"/>
                      <a:r>
                        <a:rPr lang="es-ES" sz="1100" b="0" i="0">
                          <a:effectLst/>
                          <a:latin typeface="Arial"/>
                        </a:rPr>
                        <a:t> </a:t>
                      </a:r>
                      <a:endParaRPr lang="es-ES" sz="1100" b="0" i="0">
                        <a:effectLst/>
                      </a:endParaRPr>
                    </a:p>
                    <a:p>
                      <a:pPr algn="ctr" rtl="0" fontAlgn="base"/>
                      <a:r>
                        <a:rPr lang="es-ES" sz="1100" b="1" i="0">
                          <a:effectLst/>
                          <a:latin typeface="Arial"/>
                        </a:rPr>
                        <a:t>3</a:t>
                      </a:r>
                      <a:r>
                        <a:rPr lang="es-ES" sz="1100" b="0" i="0">
                          <a:effectLst/>
                          <a:latin typeface="Arial"/>
                        </a:rPr>
                        <a:t> </a:t>
                      </a:r>
                      <a:endParaRPr lang="es-ES" sz="1100" b="0" i="0">
                        <a:effectLst/>
                      </a:endParaRPr>
                    </a:p>
                  </a:txBody>
                  <a:tcPr marL="49447" marR="49447" marT="24724" marB="2472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1335070">
                <a:tc>
                  <a:txBody>
                    <a:bodyPr/>
                    <a:lstStyle/>
                    <a:p>
                      <a:pPr algn="ctr" rtl="0" fontAlgn="base"/>
                      <a:r>
                        <a:rPr lang="es-ES" sz="1100" b="0" i="0">
                          <a:effectLst/>
                          <a:latin typeface="Arial"/>
                        </a:rPr>
                        <a:t>Mejorar las habilidades sociolaborales para la búsqueda activa de empleo </a:t>
                      </a:r>
                      <a:endParaRPr lang="es-ES" sz="1100" b="0" i="0">
                        <a:effectLst/>
                      </a:endParaRPr>
                    </a:p>
                  </a:txBody>
                  <a:tcPr marL="49447" marR="49447" marT="24724" marB="2472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fontAlgn="base"/>
                      <a:r>
                        <a:rPr lang="es-ES" sz="1100" b="1" i="0">
                          <a:effectLst/>
                          <a:latin typeface="Arial"/>
                        </a:rPr>
                        <a:t>1.</a:t>
                      </a:r>
                      <a:r>
                        <a:rPr lang="es-ES" sz="1100" b="0" i="0">
                          <a:effectLst/>
                          <a:latin typeface="Arial"/>
                        </a:rPr>
                        <a:t> Reconoce su situación, pero cree que no es grave y que no necesita ayuda específica de formación </a:t>
                      </a:r>
                      <a:endParaRPr lang="es-ES" sz="1100" b="0" i="0">
                        <a:effectLst/>
                      </a:endParaRPr>
                    </a:p>
                    <a:p>
                      <a:pPr algn="l" rtl="0" fontAlgn="base"/>
                      <a:r>
                        <a:rPr lang="es-ES" sz="1100" b="1" i="0">
                          <a:effectLst/>
                          <a:latin typeface="Arial"/>
                        </a:rPr>
                        <a:t>2.</a:t>
                      </a:r>
                      <a:r>
                        <a:rPr lang="es-ES" sz="1100" b="0" i="0">
                          <a:effectLst/>
                          <a:latin typeface="Arial"/>
                        </a:rPr>
                        <a:t> Reconoce su situación y acepta informarse de los itinerarios de inserción sociolaboral </a:t>
                      </a:r>
                      <a:endParaRPr lang="es-ES" sz="1100" b="0" i="0">
                        <a:effectLst/>
                      </a:endParaRPr>
                    </a:p>
                    <a:p>
                      <a:pPr algn="l" rtl="0" fontAlgn="base"/>
                      <a:r>
                        <a:rPr lang="es-ES" sz="1100" b="1" i="0">
                          <a:effectLst/>
                          <a:latin typeface="Arial"/>
                        </a:rPr>
                        <a:t>3.</a:t>
                      </a:r>
                      <a:r>
                        <a:rPr lang="es-ES" sz="1100" b="0" i="0">
                          <a:effectLst/>
                          <a:latin typeface="Arial"/>
                        </a:rPr>
                        <a:t> Reconoce su situación y se inscribe en un itinerario de inserción  </a:t>
                      </a:r>
                      <a:endParaRPr lang="es-ES" sz="1100" b="0" i="0">
                        <a:effectLst/>
                      </a:endParaRPr>
                    </a:p>
                    <a:p>
                      <a:pPr algn="l" rtl="0" fontAlgn="base"/>
                      <a:r>
                        <a:rPr lang="es-ES" sz="1100" b="1" i="0">
                          <a:effectLst/>
                          <a:latin typeface="Arial"/>
                        </a:rPr>
                        <a:t>4.</a:t>
                      </a:r>
                      <a:r>
                        <a:rPr lang="es-ES" sz="1100" b="0" i="0">
                          <a:effectLst/>
                          <a:latin typeface="Arial"/>
                        </a:rPr>
                        <a:t> Reconoce su situación y completa el itinerario de inserción sociolaboral del Área Laboral de la Asociación. </a:t>
                      </a:r>
                      <a:endParaRPr lang="es-ES" sz="1100" b="0" i="0">
                        <a:effectLst/>
                      </a:endParaRPr>
                    </a:p>
                    <a:p>
                      <a:pPr algn="l" rtl="0" fontAlgn="base"/>
                      <a:r>
                        <a:rPr lang="es-ES" sz="1100" b="1" i="0">
                          <a:effectLst/>
                          <a:latin typeface="Arial"/>
                        </a:rPr>
                        <a:t>5.</a:t>
                      </a:r>
                      <a:r>
                        <a:rPr lang="es-ES" sz="1100" b="0" i="0">
                          <a:effectLst/>
                          <a:latin typeface="Arial"/>
                        </a:rPr>
                        <a:t>  Muestra una motivación total en la búsqueda activa de empleo tras superar el itinerario de inserción sociolaboral. </a:t>
                      </a:r>
                      <a:endParaRPr lang="es-ES" sz="1100" b="0" i="0">
                        <a:effectLst/>
                      </a:endParaRPr>
                    </a:p>
                  </a:txBody>
                  <a:tcPr marL="49447" marR="49447" marT="24724" marB="2472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fontAlgn="base"/>
                      <a:r>
                        <a:rPr lang="es-ES" sz="1100" b="0" i="0">
                          <a:effectLst/>
                          <a:latin typeface="Arial"/>
                        </a:rPr>
                        <a:t> </a:t>
                      </a:r>
                    </a:p>
                    <a:p>
                      <a:pPr algn="ctr" rtl="0" fontAlgn="base"/>
                      <a:r>
                        <a:rPr lang="es-ES" sz="1100" b="0" i="0">
                          <a:effectLst/>
                          <a:latin typeface="Arial"/>
                        </a:rPr>
                        <a:t> </a:t>
                      </a:r>
                      <a:endParaRPr lang="es-ES" sz="1100" b="0" i="0">
                        <a:effectLst/>
                      </a:endParaRPr>
                    </a:p>
                    <a:p>
                      <a:pPr algn="ctr" rtl="0" fontAlgn="base"/>
                      <a:r>
                        <a:rPr lang="es-ES" sz="1100" b="0" i="0">
                          <a:effectLst/>
                          <a:latin typeface="Arial"/>
                        </a:rPr>
                        <a:t> </a:t>
                      </a:r>
                      <a:endParaRPr lang="es-ES" sz="1100" b="0" i="0">
                        <a:effectLst/>
                      </a:endParaRPr>
                    </a:p>
                    <a:p>
                      <a:pPr algn="ctr" rtl="0" fontAlgn="base"/>
                      <a:r>
                        <a:rPr lang="es-ES" sz="1100" b="1" i="0">
                          <a:effectLst/>
                          <a:latin typeface="Arial"/>
                        </a:rPr>
                        <a:t>2</a:t>
                      </a:r>
                      <a:r>
                        <a:rPr lang="es-ES" sz="1100" b="0" i="0">
                          <a:effectLst/>
                          <a:latin typeface="Arial"/>
                        </a:rPr>
                        <a:t> </a:t>
                      </a:r>
                      <a:endParaRPr lang="es-ES" sz="1100" b="0" i="0">
                        <a:effectLst/>
                      </a:endParaRPr>
                    </a:p>
                  </a:txBody>
                  <a:tcPr marL="49447" marR="49447" marT="24724" marB="2472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1236176">
                <a:tc>
                  <a:txBody>
                    <a:bodyPr/>
                    <a:lstStyle/>
                    <a:p>
                      <a:pPr algn="ctr" rtl="0" fontAlgn="base"/>
                      <a:r>
                        <a:rPr lang="es-ES" sz="1100" b="0" i="0">
                          <a:effectLst/>
                          <a:latin typeface="Arial"/>
                        </a:rPr>
                        <a:t>Conseguir una situación de regularidad administrativa para la usuaria </a:t>
                      </a:r>
                      <a:endParaRPr lang="es-ES" sz="1100" b="0" i="0">
                        <a:effectLst/>
                      </a:endParaRPr>
                    </a:p>
                  </a:txBody>
                  <a:tcPr marL="49447" marR="49447" marT="24724" marB="2472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fontAlgn="base"/>
                      <a:r>
                        <a:rPr lang="es-ES" sz="1100" b="1" i="0">
                          <a:effectLst/>
                          <a:latin typeface="Arial"/>
                        </a:rPr>
                        <a:t>1.</a:t>
                      </a:r>
                      <a:r>
                        <a:rPr lang="es-ES" sz="1100" b="0" i="0">
                          <a:effectLst/>
                          <a:latin typeface="Arial"/>
                        </a:rPr>
                        <a:t> Se niega a iniciar los trámites y a obtener la documentación necesaria </a:t>
                      </a:r>
                      <a:endParaRPr lang="es-ES" sz="1100" b="0" i="0">
                        <a:effectLst/>
                      </a:endParaRPr>
                    </a:p>
                    <a:p>
                      <a:pPr algn="l" rtl="0" fontAlgn="base"/>
                      <a:r>
                        <a:rPr lang="es-ES" sz="1100" b="1" i="0">
                          <a:effectLst/>
                          <a:latin typeface="Arial"/>
                        </a:rPr>
                        <a:t>2.</a:t>
                      </a:r>
                      <a:r>
                        <a:rPr lang="es-ES" sz="1100" b="0" i="0">
                          <a:effectLst/>
                          <a:latin typeface="Arial"/>
                        </a:rPr>
                        <a:t> Participa de forma incorrecta en la reunión con el asesor legal pero acepta iniciar los trámites necesarios </a:t>
                      </a:r>
                      <a:endParaRPr lang="es-ES" sz="1100" b="0" i="0">
                        <a:effectLst/>
                      </a:endParaRPr>
                    </a:p>
                    <a:p>
                      <a:pPr algn="l" rtl="0" fontAlgn="base"/>
                      <a:r>
                        <a:rPr lang="es-ES" sz="1100" b="1" i="0">
                          <a:effectLst/>
                          <a:latin typeface="Arial"/>
                        </a:rPr>
                        <a:t>3.</a:t>
                      </a:r>
                      <a:r>
                        <a:rPr lang="es-ES" sz="1100" b="0" i="0">
                          <a:effectLst/>
                          <a:latin typeface="Arial"/>
                        </a:rPr>
                        <a:t> Participa activamente en la reunión y acepta iniciar los trámites. </a:t>
                      </a:r>
                      <a:endParaRPr lang="es-ES" sz="1100" b="0" i="0">
                        <a:effectLst/>
                      </a:endParaRPr>
                    </a:p>
                    <a:p>
                      <a:pPr algn="l" rtl="0" fontAlgn="base"/>
                      <a:r>
                        <a:rPr lang="es-ES" sz="1100" b="1" i="0">
                          <a:effectLst/>
                          <a:latin typeface="Arial"/>
                        </a:rPr>
                        <a:t>4.</a:t>
                      </a:r>
                      <a:r>
                        <a:rPr lang="es-ES" sz="1100" b="0" i="0">
                          <a:effectLst/>
                          <a:latin typeface="Arial"/>
                        </a:rPr>
                        <a:t> Participa de forma activa en las tareas de inicio de trámites, aunque no obtiene la documentación. </a:t>
                      </a:r>
                      <a:endParaRPr lang="es-ES" sz="1100" b="0" i="0">
                        <a:effectLst/>
                      </a:endParaRPr>
                    </a:p>
                    <a:p>
                      <a:pPr algn="l" rtl="0" fontAlgn="base"/>
                      <a:r>
                        <a:rPr lang="es-ES" sz="1100" b="1" i="0">
                          <a:effectLst/>
                          <a:latin typeface="Arial"/>
                        </a:rPr>
                        <a:t>5.</a:t>
                      </a:r>
                      <a:r>
                        <a:rPr lang="es-ES" sz="1100" b="0" i="0">
                          <a:effectLst/>
                          <a:latin typeface="Arial"/>
                        </a:rPr>
                        <a:t> Participa activa y personalmente en todo el proceso de obtención de la documentación para regular su situación legal en España. </a:t>
                      </a:r>
                      <a:endParaRPr lang="es-ES" sz="1100" b="0" i="0">
                        <a:effectLst/>
                      </a:endParaRPr>
                    </a:p>
                  </a:txBody>
                  <a:tcPr marL="49447" marR="49447" marT="24724" marB="2472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fontAlgn="base"/>
                      <a:r>
                        <a:rPr lang="es-ES" sz="1100" b="0" i="0">
                          <a:effectLst/>
                          <a:latin typeface="Arial"/>
                        </a:rPr>
                        <a:t> </a:t>
                      </a:r>
                    </a:p>
                    <a:p>
                      <a:pPr algn="ctr" rtl="0" fontAlgn="base"/>
                      <a:r>
                        <a:rPr lang="es-ES" sz="1100" b="0" i="0">
                          <a:effectLst/>
                          <a:latin typeface="Arial"/>
                        </a:rPr>
                        <a:t> </a:t>
                      </a:r>
                      <a:endParaRPr lang="es-ES" sz="1100" b="0" i="0">
                        <a:effectLst/>
                      </a:endParaRPr>
                    </a:p>
                    <a:p>
                      <a:pPr algn="ctr" rtl="0" fontAlgn="base"/>
                      <a:r>
                        <a:rPr lang="es-ES" sz="1100" b="1" i="0">
                          <a:effectLst/>
                          <a:latin typeface="Arial"/>
                        </a:rPr>
                        <a:t>4</a:t>
                      </a:r>
                      <a:r>
                        <a:rPr lang="es-ES" sz="1100" b="0" i="0">
                          <a:effectLst/>
                          <a:latin typeface="Arial"/>
                        </a:rPr>
                        <a:t> </a:t>
                      </a:r>
                      <a:endParaRPr lang="es-ES" sz="1100" b="0" i="0">
                        <a:effectLst/>
                      </a:endParaRPr>
                    </a:p>
                  </a:txBody>
                  <a:tcPr marL="49447" marR="49447" marT="24724" marB="2472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148341">
                <a:tc>
                  <a:txBody>
                    <a:bodyPr/>
                    <a:lstStyle/>
                    <a:p>
                      <a:pPr algn="l" rtl="0" fontAlgn="base"/>
                      <a:r>
                        <a:rPr lang="es-ES" sz="1100" b="0" i="0">
                          <a:effectLst/>
                          <a:latin typeface="Arial"/>
                        </a:rPr>
                        <a:t> </a:t>
                      </a:r>
                    </a:p>
                  </a:txBody>
                  <a:tcPr marL="49447" marR="49447" marT="24724" marB="2472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fontAlgn="base"/>
                      <a:r>
                        <a:rPr lang="es-ES" sz="1100" b="1" i="0">
                          <a:effectLst/>
                          <a:latin typeface="Arial"/>
                        </a:rPr>
                        <a:t>Puntuación diferencial</a:t>
                      </a:r>
                      <a:r>
                        <a:rPr lang="es-ES" sz="1100" b="0" i="0">
                          <a:effectLst/>
                          <a:latin typeface="Arial"/>
                        </a:rPr>
                        <a:t> </a:t>
                      </a:r>
                      <a:endParaRPr lang="es-ES" sz="1100" b="0" i="0">
                        <a:effectLst/>
                      </a:endParaRPr>
                    </a:p>
                  </a:txBody>
                  <a:tcPr marL="49447" marR="49447" marT="24724" marB="2472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fontAlgn="base"/>
                      <a:r>
                        <a:rPr lang="es-ES" sz="1100" b="1" i="0" dirty="0">
                          <a:effectLst/>
                          <a:latin typeface="Arial"/>
                        </a:rPr>
                        <a:t>3</a:t>
                      </a:r>
                      <a:r>
                        <a:rPr lang="es-ES" sz="1100" b="0" i="0" dirty="0">
                          <a:effectLst/>
                          <a:latin typeface="Arial"/>
                        </a:rPr>
                        <a:t> </a:t>
                      </a:r>
                      <a:endParaRPr lang="es-ES" sz="1100" b="0" i="0" dirty="0">
                        <a:effectLst/>
                      </a:endParaRPr>
                    </a:p>
                  </a:txBody>
                  <a:tcPr marL="49447" marR="49447" marT="24724" marB="2472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bl>
          </a:graphicData>
        </a:graphic>
      </p:graphicFrame>
      <p:pic>
        <p:nvPicPr>
          <p:cNvPr id="8" name="Imagen 15">
            <a:extLst>
              <a:ext uri="{FF2B5EF4-FFF2-40B4-BE49-F238E27FC236}">
                <a16:creationId xmlns:a16="http://schemas.microsoft.com/office/drawing/2014/main" xmlns="" id="{7BB88167-0677-0915-21A5-35E211933019}"/>
              </a:ext>
            </a:extLst>
          </p:cNvPr>
          <p:cNvPicPr>
            <a:picLocks noChangeAspect="1"/>
          </p:cNvPicPr>
          <p:nvPr/>
        </p:nvPicPr>
        <p:blipFill>
          <a:blip r:embed="rId4"/>
          <a:stretch>
            <a:fillRect/>
          </a:stretch>
        </p:blipFill>
        <p:spPr>
          <a:xfrm>
            <a:off x="0" y="6174689"/>
            <a:ext cx="2277779" cy="738949"/>
          </a:xfrm>
          <a:prstGeom prst="rect">
            <a:avLst/>
          </a:prstGeom>
        </p:spPr>
      </p:pic>
    </p:spTree>
    <p:extLst>
      <p:ext uri="{BB962C8B-B14F-4D97-AF65-F5344CB8AC3E}">
        <p14:creationId xmlns:p14="http://schemas.microsoft.com/office/powerpoint/2010/main" val="138722256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C501C130-9A17-DB4B-AB79-D64739A7C79C}"/>
              </a:ext>
            </a:extLst>
          </p:cNvPr>
          <p:cNvPicPr>
            <a:picLocks noChangeAspect="1"/>
          </p:cNvPicPr>
          <p:nvPr/>
        </p:nvPicPr>
        <p:blipFill>
          <a:blip r:embed="rId2"/>
          <a:stretch>
            <a:fillRect/>
          </a:stretch>
        </p:blipFill>
        <p:spPr>
          <a:xfrm>
            <a:off x="0" y="0"/>
            <a:ext cx="1600200" cy="1485900"/>
          </a:xfrm>
          <a:prstGeom prst="rect">
            <a:avLst/>
          </a:prstGeom>
        </p:spPr>
      </p:pic>
      <p:pic>
        <p:nvPicPr>
          <p:cNvPr id="16" name="Picture 15">
            <a:extLst>
              <a:ext uri="{FF2B5EF4-FFF2-40B4-BE49-F238E27FC236}">
                <a16:creationId xmlns:a16="http://schemas.microsoft.com/office/drawing/2014/main" xmlns="" id="{658594C3-EB63-B642-A682-81EA4F105A1D}"/>
              </a:ext>
            </a:extLst>
          </p:cNvPr>
          <p:cNvPicPr>
            <a:picLocks noChangeAspect="1"/>
          </p:cNvPicPr>
          <p:nvPr/>
        </p:nvPicPr>
        <p:blipFill>
          <a:blip r:embed="rId3"/>
          <a:stretch>
            <a:fillRect/>
          </a:stretch>
        </p:blipFill>
        <p:spPr>
          <a:xfrm>
            <a:off x="0" y="6215088"/>
            <a:ext cx="12192000" cy="658152"/>
          </a:xfrm>
          <a:prstGeom prst="rect">
            <a:avLst/>
          </a:prstGeom>
        </p:spPr>
      </p:pic>
      <p:sp>
        <p:nvSpPr>
          <p:cNvPr id="9" name="CuadroTexto 8">
            <a:extLst>
              <a:ext uri="{FF2B5EF4-FFF2-40B4-BE49-F238E27FC236}">
                <a16:creationId xmlns:a16="http://schemas.microsoft.com/office/drawing/2014/main" xmlns="" id="{E3508547-F1D6-758C-E599-20AF04F2A158}"/>
              </a:ext>
            </a:extLst>
          </p:cNvPr>
          <p:cNvSpPr txBox="1"/>
          <p:nvPr/>
        </p:nvSpPr>
        <p:spPr>
          <a:xfrm>
            <a:off x="1429836" y="464160"/>
            <a:ext cx="10267121" cy="954107"/>
          </a:xfrm>
          <a:prstGeom prst="rect">
            <a:avLst/>
          </a:prstGeom>
          <a:noFill/>
        </p:spPr>
        <p:txBody>
          <a:bodyPr wrap="square" rtlCol="0">
            <a:spAutoFit/>
          </a:bodyPr>
          <a:lstStyle/>
          <a:p>
            <a:r>
              <a:rPr lang="es-MX" sz="2400" b="1" dirty="0">
                <a:solidFill>
                  <a:schemeClr val="accent6">
                    <a:lumMod val="50000"/>
                  </a:schemeClr>
                </a:solidFill>
              </a:rPr>
              <a:t>5. Evaluación</a:t>
            </a:r>
          </a:p>
          <a:p>
            <a:endParaRPr lang="es-MX" sz="3200" b="1" dirty="0">
              <a:solidFill>
                <a:schemeClr val="accent6">
                  <a:lumMod val="50000"/>
                </a:schemeClr>
              </a:solidFill>
            </a:endParaRPr>
          </a:p>
        </p:txBody>
      </p:sp>
      <p:pic>
        <p:nvPicPr>
          <p:cNvPr id="8" name="Imagen 15">
            <a:extLst>
              <a:ext uri="{FF2B5EF4-FFF2-40B4-BE49-F238E27FC236}">
                <a16:creationId xmlns:a16="http://schemas.microsoft.com/office/drawing/2014/main" xmlns="" id="{7BB88167-0677-0915-21A5-35E211933019}"/>
              </a:ext>
            </a:extLst>
          </p:cNvPr>
          <p:cNvPicPr>
            <a:picLocks noChangeAspect="1"/>
          </p:cNvPicPr>
          <p:nvPr/>
        </p:nvPicPr>
        <p:blipFill>
          <a:blip r:embed="rId4"/>
          <a:stretch>
            <a:fillRect/>
          </a:stretch>
        </p:blipFill>
        <p:spPr>
          <a:xfrm>
            <a:off x="0" y="6174689"/>
            <a:ext cx="2277779" cy="738949"/>
          </a:xfrm>
          <a:prstGeom prst="rect">
            <a:avLst/>
          </a:prstGeom>
        </p:spPr>
      </p:pic>
      <p:sp>
        <p:nvSpPr>
          <p:cNvPr id="2" name="CuadroTexto 1"/>
          <p:cNvSpPr txBox="1"/>
          <p:nvPr/>
        </p:nvSpPr>
        <p:spPr>
          <a:xfrm>
            <a:off x="1146448" y="1485900"/>
            <a:ext cx="10380144" cy="1754326"/>
          </a:xfrm>
          <a:prstGeom prst="rect">
            <a:avLst/>
          </a:prstGeom>
          <a:noFill/>
        </p:spPr>
        <p:txBody>
          <a:bodyPr wrap="square" rtlCol="0">
            <a:spAutoFit/>
          </a:bodyPr>
          <a:lstStyle/>
          <a:p>
            <a:r>
              <a:rPr lang="es-ES" dirty="0" smtClean="0"/>
              <a:t>En la fase final analizamos el proceso desde la perspectiva del cliente como la del profesional. Se realiza una evaluación del proceso metodológico con  el objetivo de: </a:t>
            </a:r>
          </a:p>
          <a:p>
            <a:pPr marL="285750" indent="-285750">
              <a:buFont typeface="Arial" panose="020B0604020202020204" pitchFamily="34" charset="0"/>
              <a:buChar char="•"/>
            </a:pPr>
            <a:r>
              <a:rPr lang="es-ES" dirty="0" smtClean="0"/>
              <a:t>Revisar acuerdos y logros obtenidos</a:t>
            </a:r>
          </a:p>
          <a:p>
            <a:pPr marL="285750" indent="-285750">
              <a:buFont typeface="Arial" panose="020B0604020202020204" pitchFamily="34" charset="0"/>
              <a:buChar char="•"/>
            </a:pPr>
            <a:r>
              <a:rPr lang="es-ES" dirty="0" smtClean="0"/>
              <a:t>Revisar las habilidades adquiridas y utilizadas en el proceso</a:t>
            </a:r>
          </a:p>
          <a:p>
            <a:pPr marL="285750" indent="-285750">
              <a:buFont typeface="Arial" panose="020B0604020202020204" pitchFamily="34" charset="0"/>
              <a:buChar char="•"/>
            </a:pPr>
            <a:r>
              <a:rPr lang="es-ES" dirty="0" smtClean="0"/>
              <a:t>Reflexionar sobre nuestro propio proceso de intervención como profesionales</a:t>
            </a:r>
          </a:p>
          <a:p>
            <a:pPr marL="285750" indent="-285750">
              <a:buFont typeface="Arial" panose="020B0604020202020204" pitchFamily="34" charset="0"/>
              <a:buChar char="•"/>
            </a:pPr>
            <a:r>
              <a:rPr lang="es-ES" dirty="0" smtClean="0"/>
              <a:t>Analizar los recursos utilizados, las consultas, los aprendizajes…</a:t>
            </a:r>
            <a:endParaRPr lang="es-ES" dirty="0"/>
          </a:p>
        </p:txBody>
      </p:sp>
    </p:spTree>
    <p:extLst>
      <p:ext uri="{BB962C8B-B14F-4D97-AF65-F5344CB8AC3E}">
        <p14:creationId xmlns:p14="http://schemas.microsoft.com/office/powerpoint/2010/main" val="36773435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C501C130-9A17-DB4B-AB79-D64739A7C79C}"/>
              </a:ext>
            </a:extLst>
          </p:cNvPr>
          <p:cNvPicPr>
            <a:picLocks noChangeAspect="1"/>
          </p:cNvPicPr>
          <p:nvPr/>
        </p:nvPicPr>
        <p:blipFill>
          <a:blip r:embed="rId2"/>
          <a:stretch>
            <a:fillRect/>
          </a:stretch>
        </p:blipFill>
        <p:spPr>
          <a:xfrm>
            <a:off x="0" y="0"/>
            <a:ext cx="1600200" cy="1485900"/>
          </a:xfrm>
          <a:prstGeom prst="rect">
            <a:avLst/>
          </a:prstGeom>
        </p:spPr>
      </p:pic>
      <p:pic>
        <p:nvPicPr>
          <p:cNvPr id="16" name="Picture 15">
            <a:extLst>
              <a:ext uri="{FF2B5EF4-FFF2-40B4-BE49-F238E27FC236}">
                <a16:creationId xmlns:a16="http://schemas.microsoft.com/office/drawing/2014/main" xmlns="" id="{658594C3-EB63-B642-A682-81EA4F105A1D}"/>
              </a:ext>
            </a:extLst>
          </p:cNvPr>
          <p:cNvPicPr>
            <a:picLocks noChangeAspect="1"/>
          </p:cNvPicPr>
          <p:nvPr/>
        </p:nvPicPr>
        <p:blipFill>
          <a:blip r:embed="rId3"/>
          <a:stretch>
            <a:fillRect/>
          </a:stretch>
        </p:blipFill>
        <p:spPr>
          <a:xfrm>
            <a:off x="0" y="6215088"/>
            <a:ext cx="12192000" cy="658152"/>
          </a:xfrm>
          <a:prstGeom prst="rect">
            <a:avLst/>
          </a:prstGeom>
        </p:spPr>
      </p:pic>
      <p:sp>
        <p:nvSpPr>
          <p:cNvPr id="17" name="Rectangle 16">
            <a:extLst>
              <a:ext uri="{FF2B5EF4-FFF2-40B4-BE49-F238E27FC236}">
                <a16:creationId xmlns:a16="http://schemas.microsoft.com/office/drawing/2014/main" xmlns="" id="{EB0FFA79-F492-4F49-8205-9BC0AEF74576}"/>
              </a:ext>
            </a:extLst>
          </p:cNvPr>
          <p:cNvSpPr/>
          <p:nvPr/>
        </p:nvSpPr>
        <p:spPr>
          <a:xfrm>
            <a:off x="189072" y="6359498"/>
            <a:ext cx="1719830" cy="369332"/>
          </a:xfrm>
          <a:prstGeom prst="rect">
            <a:avLst/>
          </a:prstGeom>
        </p:spPr>
        <p:txBody>
          <a:bodyPr wrap="none">
            <a:spAutoFit/>
          </a:bodyPr>
          <a:lstStyle/>
          <a:p>
            <a:r>
              <a:rPr lang="x-none" dirty="0">
                <a:solidFill>
                  <a:schemeClr val="bg1"/>
                </a:solidFill>
              </a:rPr>
              <a:t>#SomosUAEMéx</a:t>
            </a:r>
          </a:p>
        </p:txBody>
      </p:sp>
      <p:sp>
        <p:nvSpPr>
          <p:cNvPr id="2" name="Rectángulo 1"/>
          <p:cNvSpPr/>
          <p:nvPr/>
        </p:nvSpPr>
        <p:spPr>
          <a:xfrm>
            <a:off x="4581319" y="389235"/>
            <a:ext cx="2800767" cy="923330"/>
          </a:xfrm>
          <a:prstGeom prst="rect">
            <a:avLst/>
          </a:prstGeom>
          <a:noFill/>
        </p:spPr>
        <p:txBody>
          <a:bodyPr wrap="none" lIns="91440" tIns="45720" rIns="91440" bIns="45720">
            <a:spAutoFit/>
          </a:bodyPr>
          <a:lstStyle/>
          <a:p>
            <a:pPr algn="ctr"/>
            <a:r>
              <a:rPr lang="es-ES" sz="5400" b="0" cap="none" spc="0" dirty="0">
                <a:ln w="0"/>
                <a:solidFill>
                  <a:schemeClr val="accent6">
                    <a:lumMod val="75000"/>
                  </a:schemeClr>
                </a:solidFill>
                <a:effectLst>
                  <a:outerShdw blurRad="38100" dist="19050" dir="2700000" algn="tl" rotWithShape="0">
                    <a:schemeClr val="dk1">
                      <a:alpha val="40000"/>
                    </a:schemeClr>
                  </a:outerShdw>
                </a:effectLst>
              </a:rPr>
              <a:t>Actividad</a:t>
            </a:r>
          </a:p>
        </p:txBody>
      </p:sp>
      <p:sp>
        <p:nvSpPr>
          <p:cNvPr id="3" name="Rectángulo 2"/>
          <p:cNvSpPr/>
          <p:nvPr/>
        </p:nvSpPr>
        <p:spPr>
          <a:xfrm>
            <a:off x="2068238" y="2735048"/>
            <a:ext cx="184731" cy="369332"/>
          </a:xfrm>
          <a:prstGeom prst="rect">
            <a:avLst/>
          </a:prstGeom>
        </p:spPr>
        <p:txBody>
          <a:bodyPr wrap="none">
            <a:spAutoFit/>
          </a:bodyPr>
          <a:lstStyle/>
          <a:p>
            <a:endParaRPr lang="es-MX" dirty="0"/>
          </a:p>
        </p:txBody>
      </p:sp>
      <p:sp>
        <p:nvSpPr>
          <p:cNvPr id="4" name="CuadroTexto 3"/>
          <p:cNvSpPr txBox="1"/>
          <p:nvPr/>
        </p:nvSpPr>
        <p:spPr>
          <a:xfrm>
            <a:off x="1215673" y="1580886"/>
            <a:ext cx="6166413" cy="2585323"/>
          </a:xfrm>
          <a:prstGeom prst="rect">
            <a:avLst/>
          </a:prstGeom>
          <a:noFill/>
        </p:spPr>
        <p:txBody>
          <a:bodyPr wrap="square" rtlCol="0">
            <a:spAutoFit/>
          </a:bodyPr>
          <a:lstStyle/>
          <a:p>
            <a:pPr marL="342900" indent="-342900">
              <a:buAutoNum type="arabicPeriod"/>
            </a:pPr>
            <a:r>
              <a:rPr lang="es-MX" dirty="0"/>
              <a:t>Ingresa al cuestionario</a:t>
            </a:r>
          </a:p>
          <a:p>
            <a:pPr marL="342900" indent="-342900">
              <a:buAutoNum type="arabicPeriod"/>
            </a:pPr>
            <a:endParaRPr lang="es-MX" dirty="0"/>
          </a:p>
          <a:p>
            <a:r>
              <a:rPr lang="es-MX" dirty="0">
                <a:hlinkClick r:id="rId4"/>
              </a:rPr>
              <a:t>https://forms.office.com/e/XSUzd1UvCX?origin=lprLink</a:t>
            </a:r>
            <a:endParaRPr lang="es-MX" dirty="0"/>
          </a:p>
          <a:p>
            <a:endParaRPr lang="es-MX" dirty="0"/>
          </a:p>
          <a:p>
            <a:endParaRPr lang="es-MX" dirty="0"/>
          </a:p>
          <a:p>
            <a:r>
              <a:rPr lang="es-MX" dirty="0"/>
              <a:t>2.   Comparte evidencia con tu docente</a:t>
            </a:r>
          </a:p>
          <a:p>
            <a:endParaRPr lang="es-MX" dirty="0"/>
          </a:p>
          <a:p>
            <a:endParaRPr lang="es-MX" dirty="0"/>
          </a:p>
          <a:p>
            <a:endParaRPr lang="es-MX" dirty="0"/>
          </a:p>
        </p:txBody>
      </p:sp>
      <p:sp>
        <p:nvSpPr>
          <p:cNvPr id="5" name="AutoShape 2" descr="Código QR"/>
          <p:cNvSpPr>
            <a:spLocks noChangeAspect="1" noChangeArrowheads="1"/>
          </p:cNvSpPr>
          <p:nvPr/>
        </p:nvSpPr>
        <p:spPr bwMode="auto">
          <a:xfrm>
            <a:off x="155575" y="-144463"/>
            <a:ext cx="304800" cy="13434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sp>
        <p:nvSpPr>
          <p:cNvPr id="6" name="AutoShape 2" descr="Código QR para Sesión 4"/>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7" name="Imagen 6"/>
          <p:cNvPicPr>
            <a:picLocks noChangeAspect="1"/>
          </p:cNvPicPr>
          <p:nvPr/>
        </p:nvPicPr>
        <p:blipFill>
          <a:blip r:embed="rId5"/>
          <a:stretch>
            <a:fillRect/>
          </a:stretch>
        </p:blipFill>
        <p:spPr>
          <a:xfrm flipH="1">
            <a:off x="7776722" y="1580886"/>
            <a:ext cx="3496556" cy="3496556"/>
          </a:xfrm>
          <a:prstGeom prst="rect">
            <a:avLst/>
          </a:prstGeom>
        </p:spPr>
      </p:pic>
    </p:spTree>
    <p:extLst>
      <p:ext uri="{BB962C8B-B14F-4D97-AF65-F5344CB8AC3E}">
        <p14:creationId xmlns:p14="http://schemas.microsoft.com/office/powerpoint/2010/main" val="21422372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C501C130-9A17-DB4B-AB79-D64739A7C79C}"/>
              </a:ext>
            </a:extLst>
          </p:cNvPr>
          <p:cNvPicPr>
            <a:picLocks noChangeAspect="1"/>
          </p:cNvPicPr>
          <p:nvPr/>
        </p:nvPicPr>
        <p:blipFill>
          <a:blip r:embed="rId2"/>
          <a:stretch>
            <a:fillRect/>
          </a:stretch>
        </p:blipFill>
        <p:spPr>
          <a:xfrm>
            <a:off x="0" y="0"/>
            <a:ext cx="1600200" cy="1485900"/>
          </a:xfrm>
          <a:prstGeom prst="rect">
            <a:avLst/>
          </a:prstGeom>
        </p:spPr>
      </p:pic>
      <p:pic>
        <p:nvPicPr>
          <p:cNvPr id="16" name="Picture 15">
            <a:extLst>
              <a:ext uri="{FF2B5EF4-FFF2-40B4-BE49-F238E27FC236}">
                <a16:creationId xmlns:a16="http://schemas.microsoft.com/office/drawing/2014/main" xmlns="" id="{658594C3-EB63-B642-A682-81EA4F105A1D}"/>
              </a:ext>
            </a:extLst>
          </p:cNvPr>
          <p:cNvPicPr>
            <a:picLocks noChangeAspect="1"/>
          </p:cNvPicPr>
          <p:nvPr/>
        </p:nvPicPr>
        <p:blipFill>
          <a:blip r:embed="rId3"/>
          <a:stretch>
            <a:fillRect/>
          </a:stretch>
        </p:blipFill>
        <p:spPr>
          <a:xfrm>
            <a:off x="0" y="6215088"/>
            <a:ext cx="12192000" cy="658152"/>
          </a:xfrm>
          <a:prstGeom prst="rect">
            <a:avLst/>
          </a:prstGeom>
        </p:spPr>
      </p:pic>
      <p:sp>
        <p:nvSpPr>
          <p:cNvPr id="4" name="CuadroTexto 3">
            <a:extLst>
              <a:ext uri="{FF2B5EF4-FFF2-40B4-BE49-F238E27FC236}">
                <a16:creationId xmlns:a16="http://schemas.microsoft.com/office/drawing/2014/main" xmlns="" id="{7D377D02-47F5-2F8F-41D2-56EDE9352420}"/>
              </a:ext>
            </a:extLst>
          </p:cNvPr>
          <p:cNvSpPr txBox="1"/>
          <p:nvPr/>
        </p:nvSpPr>
        <p:spPr>
          <a:xfrm>
            <a:off x="800100" y="2255763"/>
            <a:ext cx="10267121" cy="2923877"/>
          </a:xfrm>
          <a:prstGeom prst="rect">
            <a:avLst/>
          </a:prstGeom>
          <a:noFill/>
        </p:spPr>
        <p:txBody>
          <a:bodyPr wrap="square" rtlCol="0">
            <a:spAutoFit/>
          </a:bodyPr>
          <a:lstStyle/>
          <a:p>
            <a:pPr algn="ctr"/>
            <a:r>
              <a:rPr lang="es-MX" sz="4400" b="1" dirty="0">
                <a:solidFill>
                  <a:schemeClr val="accent6">
                    <a:lumMod val="50000"/>
                  </a:schemeClr>
                </a:solidFill>
              </a:rPr>
              <a:t>Contexto</a:t>
            </a:r>
          </a:p>
          <a:p>
            <a:pPr algn="ctr"/>
            <a:endParaRPr lang="es-MX" sz="4400" b="1" dirty="0">
              <a:solidFill>
                <a:schemeClr val="accent6">
                  <a:lumMod val="50000"/>
                </a:schemeClr>
              </a:solidFill>
            </a:endParaRPr>
          </a:p>
          <a:p>
            <a:pPr algn="ctr"/>
            <a:r>
              <a:rPr lang="es-MX" sz="3200" b="1" dirty="0">
                <a:solidFill>
                  <a:schemeClr val="accent6">
                    <a:lumMod val="50000"/>
                  </a:schemeClr>
                </a:solidFill>
              </a:rPr>
              <a:t>La migración </a:t>
            </a:r>
            <a:r>
              <a:rPr lang="es-MX" sz="3200" b="1" dirty="0" smtClean="0">
                <a:solidFill>
                  <a:schemeClr val="accent6">
                    <a:lumMod val="50000"/>
                  </a:schemeClr>
                </a:solidFill>
              </a:rPr>
              <a:t>en España</a:t>
            </a:r>
            <a:endParaRPr lang="es-MX" sz="2400" b="1" dirty="0">
              <a:solidFill>
                <a:schemeClr val="accent6">
                  <a:lumMod val="50000"/>
                </a:schemeClr>
              </a:solidFill>
            </a:endParaRPr>
          </a:p>
          <a:p>
            <a:endParaRPr lang="es-MX" sz="3200" b="1" dirty="0">
              <a:solidFill>
                <a:schemeClr val="accent6">
                  <a:lumMod val="50000"/>
                </a:schemeClr>
              </a:solidFill>
            </a:endParaRPr>
          </a:p>
          <a:p>
            <a:endParaRPr lang="es-MX" sz="3200" b="1" dirty="0">
              <a:solidFill>
                <a:schemeClr val="accent6">
                  <a:lumMod val="50000"/>
                </a:schemeClr>
              </a:solidFill>
            </a:endParaRPr>
          </a:p>
        </p:txBody>
      </p:sp>
      <p:sp>
        <p:nvSpPr>
          <p:cNvPr id="2" name="Rectangle 16">
            <a:extLst>
              <a:ext uri="{FF2B5EF4-FFF2-40B4-BE49-F238E27FC236}">
                <a16:creationId xmlns:a16="http://schemas.microsoft.com/office/drawing/2014/main" xmlns="" id="{03C2EECA-0EE0-CE10-2DF2-AD6332B08D52}"/>
              </a:ext>
            </a:extLst>
          </p:cNvPr>
          <p:cNvSpPr/>
          <p:nvPr/>
        </p:nvSpPr>
        <p:spPr>
          <a:xfrm>
            <a:off x="189072" y="6359498"/>
            <a:ext cx="1719830" cy="369332"/>
          </a:xfrm>
          <a:prstGeom prst="rect">
            <a:avLst/>
          </a:prstGeom>
        </p:spPr>
        <p:txBody>
          <a:bodyPr wrap="none">
            <a:spAutoFit/>
          </a:bodyPr>
          <a:lstStyle/>
          <a:p>
            <a:r>
              <a:rPr lang="x-none" dirty="0">
                <a:solidFill>
                  <a:schemeClr val="bg1"/>
                </a:solidFill>
              </a:rPr>
              <a:t>#SomosUAEMéx</a:t>
            </a:r>
          </a:p>
        </p:txBody>
      </p:sp>
    </p:spTree>
    <p:extLst>
      <p:ext uri="{BB962C8B-B14F-4D97-AF65-F5344CB8AC3E}">
        <p14:creationId xmlns:p14="http://schemas.microsoft.com/office/powerpoint/2010/main" val="5539514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C501C130-9A17-DB4B-AB79-D64739A7C79C}"/>
              </a:ext>
            </a:extLst>
          </p:cNvPr>
          <p:cNvPicPr>
            <a:picLocks noChangeAspect="1"/>
          </p:cNvPicPr>
          <p:nvPr/>
        </p:nvPicPr>
        <p:blipFill>
          <a:blip r:embed="rId2"/>
          <a:stretch>
            <a:fillRect/>
          </a:stretch>
        </p:blipFill>
        <p:spPr>
          <a:xfrm>
            <a:off x="0" y="0"/>
            <a:ext cx="1600200" cy="1485900"/>
          </a:xfrm>
          <a:prstGeom prst="rect">
            <a:avLst/>
          </a:prstGeom>
        </p:spPr>
      </p:pic>
      <p:pic>
        <p:nvPicPr>
          <p:cNvPr id="16" name="Picture 15">
            <a:extLst>
              <a:ext uri="{FF2B5EF4-FFF2-40B4-BE49-F238E27FC236}">
                <a16:creationId xmlns:a16="http://schemas.microsoft.com/office/drawing/2014/main" xmlns="" id="{658594C3-EB63-B642-A682-81EA4F105A1D}"/>
              </a:ext>
            </a:extLst>
          </p:cNvPr>
          <p:cNvPicPr>
            <a:picLocks noChangeAspect="1"/>
          </p:cNvPicPr>
          <p:nvPr/>
        </p:nvPicPr>
        <p:blipFill>
          <a:blip r:embed="rId3"/>
          <a:stretch>
            <a:fillRect/>
          </a:stretch>
        </p:blipFill>
        <p:spPr>
          <a:xfrm>
            <a:off x="0" y="6215088"/>
            <a:ext cx="12192000" cy="658152"/>
          </a:xfrm>
          <a:prstGeom prst="rect">
            <a:avLst/>
          </a:prstGeom>
        </p:spPr>
      </p:pic>
      <p:sp>
        <p:nvSpPr>
          <p:cNvPr id="2" name="CuadroTexto 1">
            <a:extLst>
              <a:ext uri="{FF2B5EF4-FFF2-40B4-BE49-F238E27FC236}">
                <a16:creationId xmlns:a16="http://schemas.microsoft.com/office/drawing/2014/main" xmlns="" id="{F0D15D6A-C63C-ED12-D24C-1AF5DFF2563C}"/>
              </a:ext>
            </a:extLst>
          </p:cNvPr>
          <p:cNvSpPr txBox="1"/>
          <p:nvPr/>
        </p:nvSpPr>
        <p:spPr>
          <a:xfrm>
            <a:off x="1431235" y="122194"/>
            <a:ext cx="9474477" cy="646331"/>
          </a:xfrm>
          <a:prstGeom prst="rect">
            <a:avLst/>
          </a:prstGeom>
          <a:noFill/>
        </p:spPr>
        <p:txBody>
          <a:bodyPr wrap="square">
            <a:spAutoFit/>
          </a:bodyPr>
          <a:lstStyle/>
          <a:p>
            <a:pPr algn="ctr"/>
            <a:r>
              <a:rPr lang="es-MX" sz="3600" b="1" dirty="0">
                <a:solidFill>
                  <a:schemeClr val="accent6">
                    <a:lumMod val="50000"/>
                  </a:schemeClr>
                </a:solidFill>
              </a:rPr>
              <a:t>Complejidad migratoria</a:t>
            </a:r>
          </a:p>
        </p:txBody>
      </p:sp>
      <p:sp>
        <p:nvSpPr>
          <p:cNvPr id="3" name="CuadroTexto 2">
            <a:extLst>
              <a:ext uri="{FF2B5EF4-FFF2-40B4-BE49-F238E27FC236}">
                <a16:creationId xmlns:a16="http://schemas.microsoft.com/office/drawing/2014/main" xmlns="" id="{857B81C2-DAD7-E778-1C85-F51F4E9264AE}"/>
              </a:ext>
            </a:extLst>
          </p:cNvPr>
          <p:cNvSpPr txBox="1"/>
          <p:nvPr/>
        </p:nvSpPr>
        <p:spPr>
          <a:xfrm>
            <a:off x="1874975" y="826974"/>
            <a:ext cx="6019773" cy="461665"/>
          </a:xfrm>
          <a:prstGeom prst="rect">
            <a:avLst/>
          </a:prstGeom>
          <a:noFill/>
        </p:spPr>
        <p:txBody>
          <a:bodyPr wrap="square">
            <a:spAutoFit/>
          </a:bodyPr>
          <a:lstStyle/>
          <a:p>
            <a:pPr algn="ctr"/>
            <a:r>
              <a:rPr lang="es-MX" sz="2400" b="1" i="1" dirty="0">
                <a:solidFill>
                  <a:schemeClr val="accent6">
                    <a:lumMod val="50000"/>
                  </a:schemeClr>
                </a:solidFill>
              </a:rPr>
              <a:t>1. </a:t>
            </a:r>
            <a:r>
              <a:rPr lang="es-MX" sz="2400" b="1" i="1" dirty="0" smtClean="0">
                <a:solidFill>
                  <a:schemeClr val="accent6">
                    <a:lumMod val="50000"/>
                  </a:schemeClr>
                </a:solidFill>
              </a:rPr>
              <a:t>Emigración en España</a:t>
            </a:r>
            <a:endParaRPr lang="es-MX" sz="2400" b="1" i="1" dirty="0">
              <a:solidFill>
                <a:schemeClr val="accent6">
                  <a:lumMod val="50000"/>
                </a:schemeClr>
              </a:solidFill>
            </a:endParaRPr>
          </a:p>
        </p:txBody>
      </p:sp>
      <p:sp>
        <p:nvSpPr>
          <p:cNvPr id="6" name="CuadroTexto 5">
            <a:extLst>
              <a:ext uri="{FF2B5EF4-FFF2-40B4-BE49-F238E27FC236}">
                <a16:creationId xmlns:a16="http://schemas.microsoft.com/office/drawing/2014/main" xmlns="" id="{895B3694-0291-8317-2FF3-61F4550A431B}"/>
              </a:ext>
            </a:extLst>
          </p:cNvPr>
          <p:cNvSpPr txBox="1"/>
          <p:nvPr/>
        </p:nvSpPr>
        <p:spPr>
          <a:xfrm>
            <a:off x="696980" y="1810183"/>
            <a:ext cx="10095516" cy="3231654"/>
          </a:xfrm>
          <a:prstGeom prst="rect">
            <a:avLst/>
          </a:prstGeom>
          <a:noFill/>
        </p:spPr>
        <p:txBody>
          <a:bodyPr wrap="square">
            <a:spAutoFit/>
          </a:bodyPr>
          <a:lstStyle/>
          <a:p>
            <a:pPr marL="285750" indent="-285750" algn="just">
              <a:buFont typeface="Arial" panose="020B0604020202020204" pitchFamily="34" charset="0"/>
              <a:buChar char="•"/>
            </a:pPr>
            <a:r>
              <a:rPr lang="es-ES" sz="1400" dirty="0" smtClean="0"/>
              <a:t>España </a:t>
            </a:r>
            <a:r>
              <a:rPr lang="es-ES" sz="1400" dirty="0"/>
              <a:t>se ha convertido en uno de los 20 países principales de destino de las migraciones </a:t>
            </a:r>
            <a:r>
              <a:rPr lang="es-ES" sz="1400" dirty="0" smtClean="0"/>
              <a:t>internacionales.</a:t>
            </a:r>
          </a:p>
          <a:p>
            <a:pPr marL="285750" indent="-285750" algn="just">
              <a:buFont typeface="Arial" panose="020B0604020202020204" pitchFamily="34" charset="0"/>
              <a:buChar char="•"/>
            </a:pPr>
            <a:r>
              <a:rPr lang="es-ES" sz="1400" dirty="0" smtClean="0"/>
              <a:t>Sin embargo, hasta 1970 España ha sido un país de Emigrantes. No fue hasta la década de los 80 donde España se configuró como país receptor de </a:t>
            </a:r>
            <a:r>
              <a:rPr lang="es-ES" sz="1400" dirty="0" err="1" smtClean="0"/>
              <a:t>inmigantes</a:t>
            </a:r>
            <a:r>
              <a:rPr lang="es-ES" sz="1400" dirty="0" smtClean="0"/>
              <a:t> </a:t>
            </a:r>
            <a:r>
              <a:rPr lang="es-ES" sz="1400" dirty="0" smtClean="0"/>
              <a:t>momento </a:t>
            </a:r>
            <a:r>
              <a:rPr lang="es-ES" sz="1400" dirty="0"/>
              <a:t>en que se aprobó la primera ley de extranjería, la Ley Orgánica 7/1985, de 1 de julio, sobre Derechos y libertades de los extranjeros en España. A esta norma le siguieron sucesivas reformas e iniciativas en el ámbito del empleo y la integración social, que fueron configurando la política española de inmigración, mientras el fenómeno se consolidaba como un elemento estructural de la sociedad </a:t>
            </a:r>
            <a:r>
              <a:rPr lang="es-ES" sz="1400" dirty="0" smtClean="0"/>
              <a:t>española.</a:t>
            </a:r>
          </a:p>
          <a:p>
            <a:pPr marL="285750" indent="-285750" algn="just">
              <a:buFont typeface="Arial" panose="020B0604020202020204" pitchFamily="34" charset="0"/>
              <a:buChar char="•"/>
            </a:pPr>
            <a:r>
              <a:rPr lang="es-ES" sz="1400" dirty="0" smtClean="0"/>
              <a:t>La legislación vigente es la </a:t>
            </a:r>
            <a:r>
              <a:rPr lang="es-ES" sz="1400" dirty="0"/>
              <a:t>Ley Orgánica 4/2000, de 11 de enero, sobre derechos y libertades de los extranjeros en España y su integración social.</a:t>
            </a:r>
          </a:p>
          <a:p>
            <a:pPr marL="285750" indent="-285750" algn="just">
              <a:buFont typeface="Arial" panose="020B0604020202020204" pitchFamily="34" charset="0"/>
              <a:buChar char="•"/>
            </a:pPr>
            <a:endParaRPr lang="es-ES" sz="1400" dirty="0" smtClean="0"/>
          </a:p>
          <a:p>
            <a:pPr marL="285750" indent="-285750" algn="just">
              <a:buFont typeface="Arial" panose="020B0604020202020204" pitchFamily="34" charset="0"/>
              <a:buChar char="•"/>
            </a:pPr>
            <a:r>
              <a:rPr lang="es-ES" sz="1400" dirty="0"/>
              <a:t>Las personas inmigrantes, a menudo se ven afectadas por problemáticas en varios ámbitos, como son en el empleo, la formación, la salud, el ámbito social, etc., que dificultan la plena inclusión de este colectivo en la sociedad de acogida</a:t>
            </a:r>
            <a:r>
              <a:rPr lang="es-ES" sz="1400" dirty="0" smtClean="0"/>
              <a:t>.</a:t>
            </a:r>
          </a:p>
          <a:p>
            <a:pPr marL="285750" indent="-285750" algn="just">
              <a:buFont typeface="Arial" panose="020B0604020202020204" pitchFamily="34" charset="0"/>
              <a:buChar char="•"/>
            </a:pPr>
            <a:r>
              <a:rPr lang="es-ES" sz="1400" dirty="0"/>
              <a:t>Las personas migrantes suponen el 17% de la población activa total y son indispensables en aquellos sectores que, siendo esenciales, no requieren de un alto nivel de cualificación (cuidados, hostelería, construcción, agricultura…) y en consecuencia son los que tienen las peores condiciones laborales y son menos demandados por la población española</a:t>
            </a:r>
            <a:endParaRPr lang="es-MX" sz="1400" dirty="0"/>
          </a:p>
        </p:txBody>
      </p:sp>
      <p:pic>
        <p:nvPicPr>
          <p:cNvPr id="11" name="Imagen 10">
            <a:extLst>
              <a:ext uri="{FF2B5EF4-FFF2-40B4-BE49-F238E27FC236}">
                <a16:creationId xmlns:a16="http://schemas.microsoft.com/office/drawing/2014/main" xmlns="" id="{7BB88167-0677-0915-21A5-35E211933019}"/>
              </a:ext>
            </a:extLst>
          </p:cNvPr>
          <p:cNvPicPr>
            <a:picLocks noChangeAspect="1"/>
          </p:cNvPicPr>
          <p:nvPr/>
        </p:nvPicPr>
        <p:blipFill>
          <a:blip r:embed="rId4"/>
          <a:stretch>
            <a:fillRect/>
          </a:stretch>
        </p:blipFill>
        <p:spPr>
          <a:xfrm>
            <a:off x="292345" y="6134291"/>
            <a:ext cx="2277779" cy="738949"/>
          </a:xfrm>
          <a:prstGeom prst="rect">
            <a:avLst/>
          </a:prstGeom>
        </p:spPr>
      </p:pic>
    </p:spTree>
    <p:extLst>
      <p:ext uri="{BB962C8B-B14F-4D97-AF65-F5344CB8AC3E}">
        <p14:creationId xmlns:p14="http://schemas.microsoft.com/office/powerpoint/2010/main" val="30580966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C501C130-9A17-DB4B-AB79-D64739A7C79C}"/>
              </a:ext>
            </a:extLst>
          </p:cNvPr>
          <p:cNvPicPr>
            <a:picLocks noChangeAspect="1"/>
          </p:cNvPicPr>
          <p:nvPr/>
        </p:nvPicPr>
        <p:blipFill>
          <a:blip r:embed="rId2"/>
          <a:stretch>
            <a:fillRect/>
          </a:stretch>
        </p:blipFill>
        <p:spPr>
          <a:xfrm>
            <a:off x="0" y="0"/>
            <a:ext cx="1600200" cy="1485900"/>
          </a:xfrm>
          <a:prstGeom prst="rect">
            <a:avLst/>
          </a:prstGeom>
        </p:spPr>
      </p:pic>
      <p:pic>
        <p:nvPicPr>
          <p:cNvPr id="16" name="Picture 15">
            <a:extLst>
              <a:ext uri="{FF2B5EF4-FFF2-40B4-BE49-F238E27FC236}">
                <a16:creationId xmlns:a16="http://schemas.microsoft.com/office/drawing/2014/main" xmlns="" id="{658594C3-EB63-B642-A682-81EA4F105A1D}"/>
              </a:ext>
            </a:extLst>
          </p:cNvPr>
          <p:cNvPicPr>
            <a:picLocks noChangeAspect="1"/>
          </p:cNvPicPr>
          <p:nvPr/>
        </p:nvPicPr>
        <p:blipFill>
          <a:blip r:embed="rId3"/>
          <a:stretch>
            <a:fillRect/>
          </a:stretch>
        </p:blipFill>
        <p:spPr>
          <a:xfrm>
            <a:off x="0" y="6215088"/>
            <a:ext cx="12192000" cy="658152"/>
          </a:xfrm>
          <a:prstGeom prst="rect">
            <a:avLst/>
          </a:prstGeom>
        </p:spPr>
      </p:pic>
      <p:sp>
        <p:nvSpPr>
          <p:cNvPr id="2" name="CuadroTexto 1">
            <a:extLst>
              <a:ext uri="{FF2B5EF4-FFF2-40B4-BE49-F238E27FC236}">
                <a16:creationId xmlns:a16="http://schemas.microsoft.com/office/drawing/2014/main" xmlns="" id="{F0D15D6A-C63C-ED12-D24C-1AF5DFF2563C}"/>
              </a:ext>
            </a:extLst>
          </p:cNvPr>
          <p:cNvSpPr txBox="1"/>
          <p:nvPr/>
        </p:nvSpPr>
        <p:spPr>
          <a:xfrm>
            <a:off x="1431235" y="122194"/>
            <a:ext cx="9474477" cy="646331"/>
          </a:xfrm>
          <a:prstGeom prst="rect">
            <a:avLst/>
          </a:prstGeom>
          <a:noFill/>
        </p:spPr>
        <p:txBody>
          <a:bodyPr wrap="square">
            <a:spAutoFit/>
          </a:bodyPr>
          <a:lstStyle/>
          <a:p>
            <a:pPr algn="ctr"/>
            <a:r>
              <a:rPr lang="es-MX" sz="3600" b="1" dirty="0">
                <a:solidFill>
                  <a:schemeClr val="accent6">
                    <a:lumMod val="50000"/>
                  </a:schemeClr>
                </a:solidFill>
              </a:rPr>
              <a:t>Complejidad migratoria</a:t>
            </a:r>
          </a:p>
        </p:txBody>
      </p:sp>
      <p:sp>
        <p:nvSpPr>
          <p:cNvPr id="3" name="CuadroTexto 2">
            <a:extLst>
              <a:ext uri="{FF2B5EF4-FFF2-40B4-BE49-F238E27FC236}">
                <a16:creationId xmlns:a16="http://schemas.microsoft.com/office/drawing/2014/main" xmlns="" id="{857B81C2-DAD7-E778-1C85-F51F4E9264AE}"/>
              </a:ext>
            </a:extLst>
          </p:cNvPr>
          <p:cNvSpPr txBox="1"/>
          <p:nvPr/>
        </p:nvSpPr>
        <p:spPr>
          <a:xfrm>
            <a:off x="1874975" y="826974"/>
            <a:ext cx="6019773" cy="461665"/>
          </a:xfrm>
          <a:prstGeom prst="rect">
            <a:avLst/>
          </a:prstGeom>
          <a:noFill/>
        </p:spPr>
        <p:txBody>
          <a:bodyPr wrap="square">
            <a:spAutoFit/>
          </a:bodyPr>
          <a:lstStyle/>
          <a:p>
            <a:pPr algn="ctr"/>
            <a:r>
              <a:rPr lang="es-MX" sz="2400" b="1" i="1" dirty="0">
                <a:solidFill>
                  <a:schemeClr val="accent6">
                    <a:lumMod val="50000"/>
                  </a:schemeClr>
                </a:solidFill>
              </a:rPr>
              <a:t>1. </a:t>
            </a:r>
            <a:r>
              <a:rPr lang="es-MX" sz="2400" b="1" i="1" dirty="0" smtClean="0">
                <a:solidFill>
                  <a:schemeClr val="accent6">
                    <a:lumMod val="50000"/>
                  </a:schemeClr>
                </a:solidFill>
              </a:rPr>
              <a:t>Emigración en España</a:t>
            </a:r>
            <a:endParaRPr lang="es-MX" sz="2400" b="1" i="1" dirty="0">
              <a:solidFill>
                <a:schemeClr val="accent6">
                  <a:lumMod val="50000"/>
                </a:schemeClr>
              </a:solidFill>
            </a:endParaRPr>
          </a:p>
        </p:txBody>
      </p:sp>
      <p:sp>
        <p:nvSpPr>
          <p:cNvPr id="6" name="CuadroTexto 5">
            <a:extLst>
              <a:ext uri="{FF2B5EF4-FFF2-40B4-BE49-F238E27FC236}">
                <a16:creationId xmlns:a16="http://schemas.microsoft.com/office/drawing/2014/main" xmlns="" id="{895B3694-0291-8317-2FF3-61F4550A431B}"/>
              </a:ext>
            </a:extLst>
          </p:cNvPr>
          <p:cNvSpPr txBox="1"/>
          <p:nvPr/>
        </p:nvSpPr>
        <p:spPr>
          <a:xfrm>
            <a:off x="696980" y="1810183"/>
            <a:ext cx="10095516" cy="3829190"/>
          </a:xfrm>
          <a:prstGeom prst="rect">
            <a:avLst/>
          </a:prstGeom>
          <a:noFill/>
        </p:spPr>
        <p:txBody>
          <a:bodyPr wrap="square">
            <a:spAutoFit/>
          </a:bodyPr>
          <a:lstStyle/>
          <a:p>
            <a:r>
              <a:rPr lang="es-ES" sz="1400" b="1" dirty="0"/>
              <a:t>Principales perfiles de inmigrantes en España</a:t>
            </a:r>
          </a:p>
          <a:p>
            <a:pPr marL="285750" indent="-285750">
              <a:lnSpc>
                <a:spcPct val="150000"/>
              </a:lnSpc>
              <a:buFont typeface="Arial" panose="020B0604020202020204" pitchFamily="34" charset="0"/>
              <a:buChar char="•"/>
            </a:pPr>
            <a:r>
              <a:rPr lang="es-ES" sz="1400" b="1" dirty="0"/>
              <a:t>Inmigrantes laborales</a:t>
            </a:r>
            <a:r>
              <a:rPr lang="es-ES" sz="1400" dirty="0"/>
              <a:t>: Personas que buscan mejores oportunidades de empleo. Pueden ser trabajadores cualificados o no cualificados, y sus permisos dependen de la demanda del mercado laboral.</a:t>
            </a:r>
          </a:p>
          <a:p>
            <a:pPr marL="285750" indent="-285750">
              <a:lnSpc>
                <a:spcPct val="150000"/>
              </a:lnSpc>
              <a:buFont typeface="Arial" panose="020B0604020202020204" pitchFamily="34" charset="0"/>
              <a:buChar char="•"/>
            </a:pPr>
            <a:r>
              <a:rPr lang="es-ES" sz="1400" b="1" dirty="0"/>
              <a:t>Estudiantes internacionales</a:t>
            </a:r>
            <a:r>
              <a:rPr lang="es-ES" sz="1400" dirty="0"/>
              <a:t>: Jóvenes que se desplazan para estudiar en universidades o instituciones educativas. Este tipo de migración suele ser temporal y depende del tiempo de estudios.</a:t>
            </a:r>
          </a:p>
          <a:p>
            <a:pPr marL="285750" indent="-285750">
              <a:lnSpc>
                <a:spcPct val="150000"/>
              </a:lnSpc>
              <a:buFont typeface="Arial" panose="020B0604020202020204" pitchFamily="34" charset="0"/>
              <a:buChar char="•"/>
            </a:pPr>
            <a:r>
              <a:rPr lang="es-ES" sz="1400" b="1" dirty="0"/>
              <a:t>Inversionistas</a:t>
            </a:r>
            <a:r>
              <a:rPr lang="es-ES" sz="1400" dirty="0"/>
              <a:t>: Personas que buscan residir en España a través de inversiones, como la compra de propiedades o la inversión en negocios.</a:t>
            </a:r>
          </a:p>
          <a:p>
            <a:pPr marL="285750" indent="-285750">
              <a:lnSpc>
                <a:spcPct val="150000"/>
              </a:lnSpc>
              <a:buFont typeface="Arial" panose="020B0604020202020204" pitchFamily="34" charset="0"/>
              <a:buChar char="•"/>
            </a:pPr>
            <a:r>
              <a:rPr lang="es-ES" sz="1400" b="1" dirty="0"/>
              <a:t>Familiares de residentes</a:t>
            </a:r>
            <a:r>
              <a:rPr lang="es-ES" sz="1400" dirty="0"/>
              <a:t>: Personas que migran para reunirse con familiares ya residentes en España (cónyuge, hijos, padres).</a:t>
            </a:r>
          </a:p>
          <a:p>
            <a:pPr marL="285750" indent="-285750">
              <a:lnSpc>
                <a:spcPct val="150000"/>
              </a:lnSpc>
              <a:buFont typeface="Arial" panose="020B0604020202020204" pitchFamily="34" charset="0"/>
              <a:buChar char="•"/>
            </a:pPr>
            <a:r>
              <a:rPr lang="es-ES" sz="1400" b="1" dirty="0"/>
              <a:t>Refugiados y solicitantes de asilo</a:t>
            </a:r>
            <a:r>
              <a:rPr lang="es-ES" sz="1400" dirty="0"/>
              <a:t>: Individuos que huyen de conflictos, persecuciones o situaciones de riesgo en sus países de origen. La protección internacional y los procesos de asilo son regulados tanto por normativas nacionales como europeas.</a:t>
            </a:r>
          </a:p>
          <a:p>
            <a:pPr marL="285750" indent="-285750">
              <a:lnSpc>
                <a:spcPct val="150000"/>
              </a:lnSpc>
              <a:buFont typeface="Arial" panose="020B0604020202020204" pitchFamily="34" charset="0"/>
              <a:buChar char="•"/>
            </a:pPr>
            <a:r>
              <a:rPr lang="es-ES" sz="1400" b="1" dirty="0"/>
              <a:t>Personas en situación irregular</a:t>
            </a:r>
            <a:r>
              <a:rPr lang="es-ES" sz="1400" dirty="0"/>
              <a:t>: Personas que ingresaron sin visado o cuya visa o permiso de residencia ha caducado. Representan una situación compleja, ya que buscan regularizarse mediante mecanismos como el arraigo.</a:t>
            </a:r>
          </a:p>
        </p:txBody>
      </p:sp>
      <p:pic>
        <p:nvPicPr>
          <p:cNvPr id="11" name="Imagen 10">
            <a:extLst>
              <a:ext uri="{FF2B5EF4-FFF2-40B4-BE49-F238E27FC236}">
                <a16:creationId xmlns:a16="http://schemas.microsoft.com/office/drawing/2014/main" xmlns="" id="{7BB88167-0677-0915-21A5-35E211933019}"/>
              </a:ext>
            </a:extLst>
          </p:cNvPr>
          <p:cNvPicPr>
            <a:picLocks noChangeAspect="1"/>
          </p:cNvPicPr>
          <p:nvPr/>
        </p:nvPicPr>
        <p:blipFill>
          <a:blip r:embed="rId4"/>
          <a:stretch>
            <a:fillRect/>
          </a:stretch>
        </p:blipFill>
        <p:spPr>
          <a:xfrm>
            <a:off x="292345" y="6134291"/>
            <a:ext cx="2277779" cy="738949"/>
          </a:xfrm>
          <a:prstGeom prst="rect">
            <a:avLst/>
          </a:prstGeom>
        </p:spPr>
      </p:pic>
    </p:spTree>
    <p:extLst>
      <p:ext uri="{BB962C8B-B14F-4D97-AF65-F5344CB8AC3E}">
        <p14:creationId xmlns:p14="http://schemas.microsoft.com/office/powerpoint/2010/main" val="3476256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C501C130-9A17-DB4B-AB79-D64739A7C79C}"/>
              </a:ext>
            </a:extLst>
          </p:cNvPr>
          <p:cNvPicPr>
            <a:picLocks noChangeAspect="1"/>
          </p:cNvPicPr>
          <p:nvPr/>
        </p:nvPicPr>
        <p:blipFill>
          <a:blip r:embed="rId2"/>
          <a:stretch>
            <a:fillRect/>
          </a:stretch>
        </p:blipFill>
        <p:spPr>
          <a:xfrm>
            <a:off x="0" y="0"/>
            <a:ext cx="1600200" cy="1485900"/>
          </a:xfrm>
          <a:prstGeom prst="rect">
            <a:avLst/>
          </a:prstGeom>
        </p:spPr>
      </p:pic>
      <p:pic>
        <p:nvPicPr>
          <p:cNvPr id="16" name="Picture 15">
            <a:extLst>
              <a:ext uri="{FF2B5EF4-FFF2-40B4-BE49-F238E27FC236}">
                <a16:creationId xmlns:a16="http://schemas.microsoft.com/office/drawing/2014/main" xmlns="" id="{658594C3-EB63-B642-A682-81EA4F105A1D}"/>
              </a:ext>
            </a:extLst>
          </p:cNvPr>
          <p:cNvPicPr>
            <a:picLocks noChangeAspect="1"/>
          </p:cNvPicPr>
          <p:nvPr/>
        </p:nvPicPr>
        <p:blipFill>
          <a:blip r:embed="rId3"/>
          <a:stretch>
            <a:fillRect/>
          </a:stretch>
        </p:blipFill>
        <p:spPr>
          <a:xfrm>
            <a:off x="0" y="6215088"/>
            <a:ext cx="12192000" cy="658152"/>
          </a:xfrm>
          <a:prstGeom prst="rect">
            <a:avLst/>
          </a:prstGeom>
        </p:spPr>
      </p:pic>
      <p:sp>
        <p:nvSpPr>
          <p:cNvPr id="2" name="CuadroTexto 1">
            <a:extLst>
              <a:ext uri="{FF2B5EF4-FFF2-40B4-BE49-F238E27FC236}">
                <a16:creationId xmlns:a16="http://schemas.microsoft.com/office/drawing/2014/main" xmlns="" id="{F0D15D6A-C63C-ED12-D24C-1AF5DFF2563C}"/>
              </a:ext>
            </a:extLst>
          </p:cNvPr>
          <p:cNvSpPr txBox="1"/>
          <p:nvPr/>
        </p:nvSpPr>
        <p:spPr>
          <a:xfrm>
            <a:off x="1431235" y="122194"/>
            <a:ext cx="9474477" cy="646331"/>
          </a:xfrm>
          <a:prstGeom prst="rect">
            <a:avLst/>
          </a:prstGeom>
          <a:noFill/>
        </p:spPr>
        <p:txBody>
          <a:bodyPr wrap="square">
            <a:spAutoFit/>
          </a:bodyPr>
          <a:lstStyle/>
          <a:p>
            <a:pPr algn="ctr"/>
            <a:r>
              <a:rPr lang="es-MX" sz="3600" b="1" dirty="0">
                <a:solidFill>
                  <a:schemeClr val="accent6">
                    <a:lumMod val="50000"/>
                  </a:schemeClr>
                </a:solidFill>
              </a:rPr>
              <a:t>Complejidad migratoria</a:t>
            </a:r>
          </a:p>
        </p:txBody>
      </p:sp>
      <p:sp>
        <p:nvSpPr>
          <p:cNvPr id="6" name="CuadroTexto 5">
            <a:extLst>
              <a:ext uri="{FF2B5EF4-FFF2-40B4-BE49-F238E27FC236}">
                <a16:creationId xmlns:a16="http://schemas.microsoft.com/office/drawing/2014/main" xmlns="" id="{895B3694-0291-8317-2FF3-61F4550A431B}"/>
              </a:ext>
            </a:extLst>
          </p:cNvPr>
          <p:cNvSpPr txBox="1"/>
          <p:nvPr/>
        </p:nvSpPr>
        <p:spPr>
          <a:xfrm>
            <a:off x="413645" y="1533573"/>
            <a:ext cx="11074310" cy="3754874"/>
          </a:xfrm>
          <a:prstGeom prst="rect">
            <a:avLst/>
          </a:prstGeom>
          <a:noFill/>
        </p:spPr>
        <p:txBody>
          <a:bodyPr wrap="square">
            <a:spAutoFit/>
          </a:bodyPr>
          <a:lstStyle/>
          <a:p>
            <a:r>
              <a:rPr lang="es-ES" sz="1400" b="1" dirty="0"/>
              <a:t>Formas de regularización migratoria en España</a:t>
            </a:r>
          </a:p>
          <a:p>
            <a:r>
              <a:rPr lang="es-ES" sz="1400" dirty="0"/>
              <a:t>España ofrece varias vías para que los inmigrantes regularicen su situación y obtengan una residencia legal. Los principales métodos son:</a:t>
            </a:r>
          </a:p>
          <a:p>
            <a:pPr marL="285750" indent="-285750" algn="just">
              <a:buFont typeface="Arial" panose="020B0604020202020204" pitchFamily="34" charset="0"/>
              <a:buChar char="•"/>
            </a:pPr>
            <a:r>
              <a:rPr lang="es-ES" sz="1400" b="1" dirty="0"/>
              <a:t>Residencia temporal y permanente</a:t>
            </a:r>
            <a:r>
              <a:rPr lang="es-ES" sz="1400" dirty="0"/>
              <a:t>:</a:t>
            </a:r>
          </a:p>
          <a:p>
            <a:pPr marL="742950" lvl="1" indent="-285750" algn="just">
              <a:buFont typeface="Arial" panose="020B0604020202020204" pitchFamily="34" charset="0"/>
              <a:buChar char="•"/>
            </a:pPr>
            <a:r>
              <a:rPr lang="es-ES" sz="1400" b="1" dirty="0"/>
              <a:t>Residencia no lucrativa</a:t>
            </a:r>
            <a:r>
              <a:rPr lang="es-ES" sz="1400" dirty="0"/>
              <a:t>: Para quienes tienen medios económicos y no planean trabajar.</a:t>
            </a:r>
          </a:p>
          <a:p>
            <a:pPr marL="742950" lvl="1" indent="-285750" algn="just">
              <a:buFont typeface="Arial" panose="020B0604020202020204" pitchFamily="34" charset="0"/>
              <a:buChar char="•"/>
            </a:pPr>
            <a:r>
              <a:rPr lang="es-ES" sz="1400" b="1" dirty="0"/>
              <a:t>Residencia por estudios</a:t>
            </a:r>
            <a:r>
              <a:rPr lang="es-ES" sz="1400" dirty="0"/>
              <a:t>: Para estudiantes universitarios o de formación profesional. Es temporal y puede renovarse mientras dure el curso.</a:t>
            </a:r>
          </a:p>
          <a:p>
            <a:pPr marL="742950" lvl="1" indent="-285750" algn="just">
              <a:buFont typeface="Arial" panose="020B0604020202020204" pitchFamily="34" charset="0"/>
              <a:buChar char="•"/>
            </a:pPr>
            <a:r>
              <a:rPr lang="es-ES" sz="1400" b="1" dirty="0"/>
              <a:t>Residencia y trabajo por cuenta ajena</a:t>
            </a:r>
            <a:r>
              <a:rPr lang="es-ES" sz="1400" dirty="0"/>
              <a:t>: Para aquellos con una oferta laboral en una empresa española. Su renovación depende del mantenimiento del empleo.</a:t>
            </a:r>
          </a:p>
          <a:p>
            <a:pPr marL="742950" lvl="1" indent="-285750" algn="just">
              <a:buFont typeface="Arial" panose="020B0604020202020204" pitchFamily="34" charset="0"/>
              <a:buChar char="•"/>
            </a:pPr>
            <a:r>
              <a:rPr lang="es-ES" sz="1400" b="1" dirty="0"/>
              <a:t>Residencia y trabajo por cuenta propia</a:t>
            </a:r>
            <a:r>
              <a:rPr lang="es-ES" sz="1400" dirty="0"/>
              <a:t>: Para emprendedores o autónomos que desean establecer negocios o actividades económicas.</a:t>
            </a:r>
          </a:p>
          <a:p>
            <a:pPr marL="285750" indent="-285750" algn="just">
              <a:buFont typeface="Arial" panose="020B0604020202020204" pitchFamily="34" charset="0"/>
              <a:buChar char="•"/>
            </a:pPr>
            <a:r>
              <a:rPr lang="es-ES" sz="1400" b="1" dirty="0"/>
              <a:t>Reagrupación familiar</a:t>
            </a:r>
            <a:r>
              <a:rPr lang="es-ES" sz="1400" dirty="0"/>
              <a:t>:</a:t>
            </a:r>
          </a:p>
          <a:p>
            <a:pPr marL="742950" lvl="1" indent="-285750" algn="just">
              <a:buFont typeface="Arial" panose="020B0604020202020204" pitchFamily="34" charset="0"/>
              <a:buChar char="•"/>
            </a:pPr>
            <a:r>
              <a:rPr lang="es-ES" sz="1400" dirty="0"/>
              <a:t>Residentes en España pueden solicitar la residencia para cónyuges, hijos menores, padres dependientes y otros familiares, cumpliendo con ciertos requisitos económicos.</a:t>
            </a:r>
          </a:p>
          <a:p>
            <a:pPr marL="285750" indent="-285750" algn="just">
              <a:buFont typeface="Arial" panose="020B0604020202020204" pitchFamily="34" charset="0"/>
              <a:buChar char="•"/>
            </a:pPr>
            <a:r>
              <a:rPr lang="es-ES" sz="1400" b="1" dirty="0"/>
              <a:t>Residencia para inversores (Golden Visa)</a:t>
            </a:r>
            <a:r>
              <a:rPr lang="es-ES" sz="1400" dirty="0"/>
              <a:t>:</a:t>
            </a:r>
          </a:p>
          <a:p>
            <a:pPr marL="742950" lvl="1" indent="-285750" algn="just">
              <a:buFont typeface="Arial" panose="020B0604020202020204" pitchFamily="34" charset="0"/>
              <a:buChar char="•"/>
            </a:pPr>
            <a:r>
              <a:rPr lang="es-ES" sz="1400" dirty="0"/>
              <a:t>Las personas que realizan inversiones significativas, como en bienes inmuebles, en empresas o en bonos del estado, pueden acceder a una residencia rápida y renovable.</a:t>
            </a:r>
          </a:p>
          <a:p>
            <a:pPr marL="285750" indent="-285750" algn="just">
              <a:buFont typeface="Arial" panose="020B0604020202020204" pitchFamily="34" charset="0"/>
              <a:buChar char="•"/>
            </a:pPr>
            <a:r>
              <a:rPr lang="es-ES" sz="1400" b="1" dirty="0"/>
              <a:t>Protección internacional y asilo</a:t>
            </a:r>
            <a:r>
              <a:rPr lang="es-ES" sz="1400" dirty="0"/>
              <a:t>:</a:t>
            </a:r>
          </a:p>
          <a:p>
            <a:pPr marL="742950" lvl="1" indent="-285750" algn="just">
              <a:buFont typeface="Arial" panose="020B0604020202020204" pitchFamily="34" charset="0"/>
              <a:buChar char="•"/>
            </a:pPr>
            <a:r>
              <a:rPr lang="es-ES" sz="1400" dirty="0"/>
              <a:t>España otorga asilo y protección subsidiaria a personas que enfrentan persecución o riesgo grave en su país de origen. Este es un proceso con requisitos específicos y controles rigurosos, tanto nacionales como de la Unión Europea.</a:t>
            </a:r>
          </a:p>
        </p:txBody>
      </p:sp>
      <p:pic>
        <p:nvPicPr>
          <p:cNvPr id="11" name="Imagen 10">
            <a:extLst>
              <a:ext uri="{FF2B5EF4-FFF2-40B4-BE49-F238E27FC236}">
                <a16:creationId xmlns:a16="http://schemas.microsoft.com/office/drawing/2014/main" xmlns="" id="{7BB88167-0677-0915-21A5-35E211933019}"/>
              </a:ext>
            </a:extLst>
          </p:cNvPr>
          <p:cNvPicPr>
            <a:picLocks noChangeAspect="1"/>
          </p:cNvPicPr>
          <p:nvPr/>
        </p:nvPicPr>
        <p:blipFill>
          <a:blip r:embed="rId4"/>
          <a:stretch>
            <a:fillRect/>
          </a:stretch>
        </p:blipFill>
        <p:spPr>
          <a:xfrm>
            <a:off x="292345" y="6134291"/>
            <a:ext cx="2277779" cy="738949"/>
          </a:xfrm>
          <a:prstGeom prst="rect">
            <a:avLst/>
          </a:prstGeom>
        </p:spPr>
      </p:pic>
    </p:spTree>
    <p:extLst>
      <p:ext uri="{BB962C8B-B14F-4D97-AF65-F5344CB8AC3E}">
        <p14:creationId xmlns:p14="http://schemas.microsoft.com/office/powerpoint/2010/main" val="28527893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C501C130-9A17-DB4B-AB79-D64739A7C79C}"/>
              </a:ext>
            </a:extLst>
          </p:cNvPr>
          <p:cNvPicPr>
            <a:picLocks noChangeAspect="1"/>
          </p:cNvPicPr>
          <p:nvPr/>
        </p:nvPicPr>
        <p:blipFill>
          <a:blip r:embed="rId2"/>
          <a:stretch>
            <a:fillRect/>
          </a:stretch>
        </p:blipFill>
        <p:spPr>
          <a:xfrm>
            <a:off x="0" y="0"/>
            <a:ext cx="1600200" cy="1485900"/>
          </a:xfrm>
          <a:prstGeom prst="rect">
            <a:avLst/>
          </a:prstGeom>
        </p:spPr>
      </p:pic>
      <p:pic>
        <p:nvPicPr>
          <p:cNvPr id="16" name="Picture 15">
            <a:extLst>
              <a:ext uri="{FF2B5EF4-FFF2-40B4-BE49-F238E27FC236}">
                <a16:creationId xmlns:a16="http://schemas.microsoft.com/office/drawing/2014/main" xmlns="" id="{658594C3-EB63-B642-A682-81EA4F105A1D}"/>
              </a:ext>
            </a:extLst>
          </p:cNvPr>
          <p:cNvPicPr>
            <a:picLocks noChangeAspect="1"/>
          </p:cNvPicPr>
          <p:nvPr/>
        </p:nvPicPr>
        <p:blipFill>
          <a:blip r:embed="rId3"/>
          <a:stretch>
            <a:fillRect/>
          </a:stretch>
        </p:blipFill>
        <p:spPr>
          <a:xfrm>
            <a:off x="0" y="6215088"/>
            <a:ext cx="12192000" cy="658152"/>
          </a:xfrm>
          <a:prstGeom prst="rect">
            <a:avLst/>
          </a:prstGeom>
        </p:spPr>
      </p:pic>
      <p:sp>
        <p:nvSpPr>
          <p:cNvPr id="2" name="CuadroTexto 1">
            <a:extLst>
              <a:ext uri="{FF2B5EF4-FFF2-40B4-BE49-F238E27FC236}">
                <a16:creationId xmlns:a16="http://schemas.microsoft.com/office/drawing/2014/main" xmlns="" id="{F0D15D6A-C63C-ED12-D24C-1AF5DFF2563C}"/>
              </a:ext>
            </a:extLst>
          </p:cNvPr>
          <p:cNvSpPr txBox="1"/>
          <p:nvPr/>
        </p:nvSpPr>
        <p:spPr>
          <a:xfrm>
            <a:off x="1431235" y="122194"/>
            <a:ext cx="9474477" cy="646331"/>
          </a:xfrm>
          <a:prstGeom prst="rect">
            <a:avLst/>
          </a:prstGeom>
          <a:noFill/>
        </p:spPr>
        <p:txBody>
          <a:bodyPr wrap="square">
            <a:spAutoFit/>
          </a:bodyPr>
          <a:lstStyle/>
          <a:p>
            <a:pPr algn="ctr"/>
            <a:r>
              <a:rPr lang="es-MX" sz="3600" b="1" dirty="0">
                <a:solidFill>
                  <a:schemeClr val="accent6">
                    <a:lumMod val="50000"/>
                  </a:schemeClr>
                </a:solidFill>
              </a:rPr>
              <a:t>Complejidad migratoria</a:t>
            </a:r>
          </a:p>
        </p:txBody>
      </p:sp>
      <p:graphicFrame>
        <p:nvGraphicFramePr>
          <p:cNvPr id="4" name="Diagrama 3"/>
          <p:cNvGraphicFramePr/>
          <p:nvPr>
            <p:extLst>
              <p:ext uri="{D42A27DB-BD31-4B8C-83A1-F6EECF244321}">
                <p14:modId xmlns:p14="http://schemas.microsoft.com/office/powerpoint/2010/main" val="2157683931"/>
              </p:ext>
            </p:extLst>
          </p:nvPr>
        </p:nvGraphicFramePr>
        <p:xfrm>
          <a:off x="696980" y="1107583"/>
          <a:ext cx="11074310" cy="377351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1" name="Imagen 10">
            <a:extLst>
              <a:ext uri="{FF2B5EF4-FFF2-40B4-BE49-F238E27FC236}">
                <a16:creationId xmlns:a16="http://schemas.microsoft.com/office/drawing/2014/main" xmlns="" id="{7BB88167-0677-0915-21A5-35E211933019}"/>
              </a:ext>
            </a:extLst>
          </p:cNvPr>
          <p:cNvPicPr>
            <a:picLocks noChangeAspect="1"/>
          </p:cNvPicPr>
          <p:nvPr/>
        </p:nvPicPr>
        <p:blipFill>
          <a:blip r:embed="rId9"/>
          <a:stretch>
            <a:fillRect/>
          </a:stretch>
        </p:blipFill>
        <p:spPr>
          <a:xfrm>
            <a:off x="292345" y="6134291"/>
            <a:ext cx="2277779" cy="738949"/>
          </a:xfrm>
          <a:prstGeom prst="rect">
            <a:avLst/>
          </a:prstGeom>
        </p:spPr>
      </p:pic>
    </p:spTree>
    <p:extLst>
      <p:ext uri="{BB962C8B-B14F-4D97-AF65-F5344CB8AC3E}">
        <p14:creationId xmlns:p14="http://schemas.microsoft.com/office/powerpoint/2010/main" val="29583495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C501C130-9A17-DB4B-AB79-D64739A7C79C}"/>
              </a:ext>
            </a:extLst>
          </p:cNvPr>
          <p:cNvPicPr>
            <a:picLocks noChangeAspect="1"/>
          </p:cNvPicPr>
          <p:nvPr/>
        </p:nvPicPr>
        <p:blipFill>
          <a:blip r:embed="rId2"/>
          <a:stretch>
            <a:fillRect/>
          </a:stretch>
        </p:blipFill>
        <p:spPr>
          <a:xfrm>
            <a:off x="0" y="0"/>
            <a:ext cx="1600200" cy="1485900"/>
          </a:xfrm>
          <a:prstGeom prst="rect">
            <a:avLst/>
          </a:prstGeom>
        </p:spPr>
      </p:pic>
      <p:pic>
        <p:nvPicPr>
          <p:cNvPr id="16" name="Picture 15">
            <a:extLst>
              <a:ext uri="{FF2B5EF4-FFF2-40B4-BE49-F238E27FC236}">
                <a16:creationId xmlns:a16="http://schemas.microsoft.com/office/drawing/2014/main" xmlns="" id="{658594C3-EB63-B642-A682-81EA4F105A1D}"/>
              </a:ext>
            </a:extLst>
          </p:cNvPr>
          <p:cNvPicPr>
            <a:picLocks noChangeAspect="1"/>
          </p:cNvPicPr>
          <p:nvPr/>
        </p:nvPicPr>
        <p:blipFill>
          <a:blip r:embed="rId3"/>
          <a:stretch>
            <a:fillRect/>
          </a:stretch>
        </p:blipFill>
        <p:spPr>
          <a:xfrm>
            <a:off x="0" y="6215088"/>
            <a:ext cx="12192000" cy="658152"/>
          </a:xfrm>
          <a:prstGeom prst="rect">
            <a:avLst/>
          </a:prstGeom>
        </p:spPr>
      </p:pic>
      <p:sp>
        <p:nvSpPr>
          <p:cNvPr id="2" name="CuadroTexto 1">
            <a:extLst>
              <a:ext uri="{FF2B5EF4-FFF2-40B4-BE49-F238E27FC236}">
                <a16:creationId xmlns:a16="http://schemas.microsoft.com/office/drawing/2014/main" xmlns="" id="{F0D15D6A-C63C-ED12-D24C-1AF5DFF2563C}"/>
              </a:ext>
            </a:extLst>
          </p:cNvPr>
          <p:cNvSpPr txBox="1"/>
          <p:nvPr/>
        </p:nvSpPr>
        <p:spPr>
          <a:xfrm>
            <a:off x="1431235" y="122194"/>
            <a:ext cx="9474477" cy="646331"/>
          </a:xfrm>
          <a:prstGeom prst="rect">
            <a:avLst/>
          </a:prstGeom>
          <a:noFill/>
        </p:spPr>
        <p:txBody>
          <a:bodyPr wrap="square">
            <a:spAutoFit/>
          </a:bodyPr>
          <a:lstStyle/>
          <a:p>
            <a:pPr algn="ctr"/>
            <a:r>
              <a:rPr lang="es-MX" sz="3600" b="1" dirty="0">
                <a:solidFill>
                  <a:schemeClr val="accent6">
                    <a:lumMod val="50000"/>
                  </a:schemeClr>
                </a:solidFill>
              </a:rPr>
              <a:t>Complejidad migratoria</a:t>
            </a:r>
          </a:p>
        </p:txBody>
      </p:sp>
      <p:pic>
        <p:nvPicPr>
          <p:cNvPr id="11" name="Imagen 10">
            <a:extLst>
              <a:ext uri="{FF2B5EF4-FFF2-40B4-BE49-F238E27FC236}">
                <a16:creationId xmlns:a16="http://schemas.microsoft.com/office/drawing/2014/main" xmlns="" id="{7BB88167-0677-0915-21A5-35E211933019}"/>
              </a:ext>
            </a:extLst>
          </p:cNvPr>
          <p:cNvPicPr>
            <a:picLocks noChangeAspect="1"/>
          </p:cNvPicPr>
          <p:nvPr/>
        </p:nvPicPr>
        <p:blipFill>
          <a:blip r:embed="rId4"/>
          <a:stretch>
            <a:fillRect/>
          </a:stretch>
        </p:blipFill>
        <p:spPr>
          <a:xfrm>
            <a:off x="292345" y="6134291"/>
            <a:ext cx="2277779" cy="738949"/>
          </a:xfrm>
          <a:prstGeom prst="rect">
            <a:avLst/>
          </a:prstGeom>
        </p:spPr>
      </p:pic>
      <p:graphicFrame>
        <p:nvGraphicFramePr>
          <p:cNvPr id="5" name="Diagrama 4"/>
          <p:cNvGraphicFramePr/>
          <p:nvPr>
            <p:extLst>
              <p:ext uri="{D42A27DB-BD31-4B8C-83A1-F6EECF244321}">
                <p14:modId xmlns:p14="http://schemas.microsoft.com/office/powerpoint/2010/main" val="3347143045"/>
              </p:ext>
            </p:extLst>
          </p:nvPr>
        </p:nvGraphicFramePr>
        <p:xfrm>
          <a:off x="292345" y="889844"/>
          <a:ext cx="11543340" cy="524444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6302720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C501C130-9A17-DB4B-AB79-D64739A7C79C}"/>
              </a:ext>
            </a:extLst>
          </p:cNvPr>
          <p:cNvPicPr>
            <a:picLocks noChangeAspect="1"/>
          </p:cNvPicPr>
          <p:nvPr/>
        </p:nvPicPr>
        <p:blipFill>
          <a:blip r:embed="rId2"/>
          <a:stretch>
            <a:fillRect/>
          </a:stretch>
        </p:blipFill>
        <p:spPr>
          <a:xfrm>
            <a:off x="0" y="0"/>
            <a:ext cx="1600200" cy="1485900"/>
          </a:xfrm>
          <a:prstGeom prst="rect">
            <a:avLst/>
          </a:prstGeom>
        </p:spPr>
      </p:pic>
      <p:pic>
        <p:nvPicPr>
          <p:cNvPr id="16" name="Picture 15">
            <a:extLst>
              <a:ext uri="{FF2B5EF4-FFF2-40B4-BE49-F238E27FC236}">
                <a16:creationId xmlns:a16="http://schemas.microsoft.com/office/drawing/2014/main" xmlns="" id="{658594C3-EB63-B642-A682-81EA4F105A1D}"/>
              </a:ext>
            </a:extLst>
          </p:cNvPr>
          <p:cNvPicPr>
            <a:picLocks noChangeAspect="1"/>
          </p:cNvPicPr>
          <p:nvPr/>
        </p:nvPicPr>
        <p:blipFill>
          <a:blip r:embed="rId3"/>
          <a:stretch>
            <a:fillRect/>
          </a:stretch>
        </p:blipFill>
        <p:spPr>
          <a:xfrm>
            <a:off x="0" y="6215088"/>
            <a:ext cx="12192000" cy="658152"/>
          </a:xfrm>
          <a:prstGeom prst="rect">
            <a:avLst/>
          </a:prstGeom>
        </p:spPr>
      </p:pic>
      <p:sp>
        <p:nvSpPr>
          <p:cNvPr id="2" name="CuadroTexto 1">
            <a:extLst>
              <a:ext uri="{FF2B5EF4-FFF2-40B4-BE49-F238E27FC236}">
                <a16:creationId xmlns:a16="http://schemas.microsoft.com/office/drawing/2014/main" xmlns="" id="{F0D15D6A-C63C-ED12-D24C-1AF5DFF2563C}"/>
              </a:ext>
            </a:extLst>
          </p:cNvPr>
          <p:cNvSpPr txBox="1"/>
          <p:nvPr/>
        </p:nvSpPr>
        <p:spPr>
          <a:xfrm>
            <a:off x="1431235" y="122194"/>
            <a:ext cx="9474477" cy="646331"/>
          </a:xfrm>
          <a:prstGeom prst="rect">
            <a:avLst/>
          </a:prstGeom>
          <a:noFill/>
        </p:spPr>
        <p:txBody>
          <a:bodyPr wrap="square">
            <a:spAutoFit/>
          </a:bodyPr>
          <a:lstStyle/>
          <a:p>
            <a:pPr algn="ctr"/>
            <a:r>
              <a:rPr lang="es-MX" sz="3600" b="1" dirty="0">
                <a:solidFill>
                  <a:schemeClr val="accent6">
                    <a:lumMod val="50000"/>
                  </a:schemeClr>
                </a:solidFill>
              </a:rPr>
              <a:t>Complejidad migratoria</a:t>
            </a:r>
          </a:p>
        </p:txBody>
      </p:sp>
      <p:graphicFrame>
        <p:nvGraphicFramePr>
          <p:cNvPr id="4" name="Diagrama 3"/>
          <p:cNvGraphicFramePr/>
          <p:nvPr>
            <p:extLst>
              <p:ext uri="{D42A27DB-BD31-4B8C-83A1-F6EECF244321}">
                <p14:modId xmlns:p14="http://schemas.microsoft.com/office/powerpoint/2010/main" val="2332671883"/>
              </p:ext>
            </p:extLst>
          </p:nvPr>
        </p:nvGraphicFramePr>
        <p:xfrm>
          <a:off x="696980" y="1810183"/>
          <a:ext cx="11074310" cy="398531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1" name="Imagen 10">
            <a:extLst>
              <a:ext uri="{FF2B5EF4-FFF2-40B4-BE49-F238E27FC236}">
                <a16:creationId xmlns:a16="http://schemas.microsoft.com/office/drawing/2014/main" xmlns="" id="{7BB88167-0677-0915-21A5-35E211933019}"/>
              </a:ext>
            </a:extLst>
          </p:cNvPr>
          <p:cNvPicPr>
            <a:picLocks noChangeAspect="1"/>
          </p:cNvPicPr>
          <p:nvPr/>
        </p:nvPicPr>
        <p:blipFill>
          <a:blip r:embed="rId9"/>
          <a:stretch>
            <a:fillRect/>
          </a:stretch>
        </p:blipFill>
        <p:spPr>
          <a:xfrm>
            <a:off x="292345" y="6134291"/>
            <a:ext cx="2277779" cy="738949"/>
          </a:xfrm>
          <a:prstGeom prst="rect">
            <a:avLst/>
          </a:prstGeom>
        </p:spPr>
      </p:pic>
    </p:spTree>
    <p:extLst>
      <p:ext uri="{BB962C8B-B14F-4D97-AF65-F5344CB8AC3E}">
        <p14:creationId xmlns:p14="http://schemas.microsoft.com/office/powerpoint/2010/main" val="260272563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BEF822907E23F4C8A6CD5DC26B30207" ma:contentTypeVersion="8" ma:contentTypeDescription="Create a new document." ma:contentTypeScope="" ma:versionID="62a624c660d4836985c6b01725910f10">
  <xsd:schema xmlns:xsd="http://www.w3.org/2001/XMLSchema" xmlns:xs="http://www.w3.org/2001/XMLSchema" xmlns:p="http://schemas.microsoft.com/office/2006/metadata/properties" xmlns:ns2="cee8c8af-d67c-48ed-9a99-6aabbbfed9de" targetNamespace="http://schemas.microsoft.com/office/2006/metadata/properties" ma:root="true" ma:fieldsID="bbee0a3523023583751efc9364ba6d30" ns2:_="">
    <xsd:import namespace="cee8c8af-d67c-48ed-9a99-6aabbbfed9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LengthInSeconds" minOccurs="0"/>
                <xsd:element ref="ns2:MediaServiceObjectDetectorVersions"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e8c8af-d67c-48ed-9a99-6aabbbfed9d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200F364-C15C-43B2-8A41-3DECFEC02C71}">
  <ds:schemaRefs>
    <ds:schemaRef ds:uri="http://schemas.microsoft.com/office/2006/metadata/properties"/>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e9b513fc-bcaa-48ac-8922-eb0a4753229a"/>
    <ds:schemaRef ds:uri="http://www.w3.org/XML/1998/namespace"/>
    <ds:schemaRef ds:uri="http://purl.org/dc/dcmitype/"/>
    <ds:schemaRef ds:uri="http://purl.org/dc/terms/"/>
  </ds:schemaRefs>
</ds:datastoreItem>
</file>

<file path=customXml/itemProps2.xml><?xml version="1.0" encoding="utf-8"?>
<ds:datastoreItem xmlns:ds="http://schemas.openxmlformats.org/officeDocument/2006/customXml" ds:itemID="{6E80CF9E-2735-464D-8254-89B75EA6F1C6}">
  <ds:schemaRefs>
    <ds:schemaRef ds:uri="http://schemas.microsoft.com/sharepoint/v3/contenttype/forms"/>
  </ds:schemaRefs>
</ds:datastoreItem>
</file>

<file path=customXml/itemProps3.xml><?xml version="1.0" encoding="utf-8"?>
<ds:datastoreItem xmlns:ds="http://schemas.openxmlformats.org/officeDocument/2006/customXml" ds:itemID="{90FE6683-B010-4299-B209-8C9D59E40602}"/>
</file>

<file path=docProps/app.xml><?xml version="1.0" encoding="utf-8"?>
<Properties xmlns="http://schemas.openxmlformats.org/officeDocument/2006/extended-properties" xmlns:vt="http://schemas.openxmlformats.org/officeDocument/2006/docPropsVTypes">
  <TotalTime>10219</TotalTime>
  <Words>3074</Words>
  <Application>Microsoft Office PowerPoint</Application>
  <PresentationFormat>Panorámica</PresentationFormat>
  <Paragraphs>417</Paragraphs>
  <Slides>26</Slides>
  <Notes>0</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26</vt:i4>
      </vt:variant>
    </vt:vector>
  </HeadingPairs>
  <TitlesOfParts>
    <vt:vector size="36" baseType="lpstr">
      <vt:lpstr>Aptos</vt:lpstr>
      <vt:lpstr>Arial</vt:lpstr>
      <vt:lpstr>Calibri</vt:lpstr>
      <vt:lpstr>Calibri Light</vt:lpstr>
      <vt:lpstr>Inter</vt:lpstr>
      <vt:lpstr>MS Mincho</vt:lpstr>
      <vt:lpstr>PT Sans</vt:lpstr>
      <vt:lpstr>Segoe UI</vt:lpstr>
      <vt:lpstr>Times New Roman</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Cuenta Microsoft</cp:lastModifiedBy>
  <cp:revision>118</cp:revision>
  <dcterms:created xsi:type="dcterms:W3CDTF">2021-05-21T13:23:01Z</dcterms:created>
  <dcterms:modified xsi:type="dcterms:W3CDTF">2024-11-06T19:44:18Z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0x0101002BEF822907E23F4C8A6CD5DC26B30207</vt:lpwstr>
  </property>
</Properties>
</file>